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8" r:id="rId3"/>
    <p:sldId id="286" r:id="rId4"/>
    <p:sldId id="297" r:id="rId5"/>
    <p:sldId id="292" r:id="rId6"/>
    <p:sldId id="298" r:id="rId7"/>
    <p:sldId id="287" r:id="rId8"/>
    <p:sldId id="293" r:id="rId9"/>
    <p:sldId id="299" r:id="rId10"/>
    <p:sldId id="294" r:id="rId11"/>
    <p:sldId id="300" r:id="rId12"/>
    <p:sldId id="295" r:id="rId13"/>
    <p:sldId id="288" r:id="rId14"/>
    <p:sldId id="291" r:id="rId15"/>
    <p:sldId id="289" r:id="rId16"/>
    <p:sldId id="29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296" r:id="rId26"/>
    <p:sldId id="285" r:id="rId2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9"/>
    </p:embeddedFont>
    <p:embeddedFont>
      <p:font typeface="나눔고딕 ExtraBold" panose="020D0904000000000000" pitchFamily="50" charset="-127"/>
      <p:bold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휴먼둥근헤드라인" panose="02030504000101010101" pitchFamily="18" charset="-127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5050"/>
    <a:srgbClr val="19264B"/>
    <a:srgbClr val="FF0000"/>
    <a:srgbClr val="00CC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81" autoAdjust="0"/>
  </p:normalViewPr>
  <p:slideViewPr>
    <p:cSldViewPr snapToGrid="0">
      <p:cViewPr varScale="1">
        <p:scale>
          <a:sx n="90" d="100"/>
          <a:sy n="90" d="100"/>
        </p:scale>
        <p:origin x="123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BASIC </a:t>
            </a:r>
            <a:r>
              <a:rPr lang="ko-KR" altLang="en-US" dirty="0"/>
              <a:t>스터디 </a:t>
            </a:r>
            <a:r>
              <a:rPr lang="en-US" altLang="ko-KR" dirty="0"/>
              <a:t>5</a:t>
            </a:r>
            <a:r>
              <a:rPr lang="ko-KR" altLang="en-US" dirty="0"/>
              <a:t>조 발표를 맡게 된    이라고 합니다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b="1" i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다양한</a:t>
            </a:r>
            <a:r>
              <a:rPr lang="en-US" altLang="ko-KR" dirty="0"/>
              <a:t> </a:t>
            </a:r>
            <a:r>
              <a:rPr lang="ko-KR" altLang="en-US" dirty="0"/>
              <a:t>종류의 선형 기반 회귀는 </a:t>
            </a:r>
            <a:r>
              <a:rPr lang="ko-KR" altLang="en-US" dirty="0" err="1"/>
              <a:t>사이킷런에서</a:t>
            </a:r>
            <a:r>
              <a:rPr lang="ko-KR" altLang="en-US" dirty="0"/>
              <a:t> </a:t>
            </a:r>
            <a:r>
              <a:rPr lang="en-US" altLang="ko-KR" dirty="0" err="1"/>
              <a:t>linear_models</a:t>
            </a:r>
            <a:r>
              <a:rPr lang="en-US" altLang="ko-KR" dirty="0"/>
              <a:t> </a:t>
            </a:r>
            <a:r>
              <a:rPr lang="ko-KR" altLang="en-US" dirty="0"/>
              <a:t>모듈로 구현할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그중 </a:t>
            </a:r>
            <a:r>
              <a:rPr lang="en-US" altLang="ko-KR" dirty="0" err="1"/>
              <a:t>LinearRegression</a:t>
            </a:r>
            <a:r>
              <a:rPr lang="en-US" altLang="ko-KR" dirty="0"/>
              <a:t> </a:t>
            </a:r>
            <a:r>
              <a:rPr lang="ko-KR" altLang="en-US" dirty="0"/>
              <a:t>클래스는 선형 모델 중 규제가 적용되지 않은 선형 회귀를 </a:t>
            </a:r>
            <a:r>
              <a:rPr lang="ko-KR" altLang="en-US" dirty="0" err="1"/>
              <a:t>사이킷런에서</a:t>
            </a:r>
            <a:r>
              <a:rPr lang="ko-KR" altLang="en-US" dirty="0"/>
              <a:t> 구현한 클래스로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예측값과</a:t>
            </a:r>
            <a:r>
              <a:rPr lang="ko-KR" altLang="en-US" dirty="0"/>
              <a:t> </a:t>
            </a:r>
            <a:r>
              <a:rPr lang="ko-KR" altLang="en-US" dirty="0" err="1"/>
              <a:t>실제값의</a:t>
            </a:r>
            <a:r>
              <a:rPr lang="ko-KR" altLang="en-US" dirty="0"/>
              <a:t> </a:t>
            </a:r>
            <a:r>
              <a:rPr lang="en-US" altLang="ko-KR" dirty="0"/>
              <a:t>RSS</a:t>
            </a:r>
            <a:r>
              <a:rPr lang="ko-KR" altLang="en-US" dirty="0"/>
              <a:t>를 최소화해 </a:t>
            </a:r>
            <a:r>
              <a:rPr lang="en-US" altLang="ko-KR" dirty="0"/>
              <a:t>OLS(Ordinary Least Square) </a:t>
            </a:r>
            <a:r>
              <a:rPr lang="ko-KR" altLang="en-US" dirty="0"/>
              <a:t>추정방식으로 구현합니다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OLS </a:t>
            </a:r>
            <a:r>
              <a:rPr lang="ko-KR" altLang="en-US" dirty="0"/>
              <a:t>기반의 회귀 계수 계산은 입력 피처의 독립성에 많은 영향을 받습니다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그렇기 때문에 </a:t>
            </a:r>
            <a:r>
              <a:rPr lang="ko-KR" altLang="en-US" dirty="0" err="1"/>
              <a:t>피처간의</a:t>
            </a:r>
            <a:r>
              <a:rPr lang="ko-KR" altLang="en-US" dirty="0"/>
              <a:t> 상관관계가 매우 높은 경우 분산이 매우 커져서 오류에 민감해지는 다중 공선성 문제가 발생합니다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경우</a:t>
            </a:r>
            <a:r>
              <a:rPr lang="en-US" altLang="ko-KR" dirty="0"/>
              <a:t>, </a:t>
            </a:r>
            <a:r>
              <a:rPr lang="ko-KR" altLang="en-US" dirty="0"/>
              <a:t>일반적으로 독립적인 중요한 피처만 남기고 상관관계가 높은 피처를 제거하거나 규제를 적용하게 됩니다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6853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회귀의 평가지표는 </a:t>
            </a:r>
            <a:r>
              <a:rPr lang="ko-KR" altLang="en-US" dirty="0" err="1"/>
              <a:t>실제값과</a:t>
            </a:r>
            <a:r>
              <a:rPr lang="ko-KR" altLang="en-US" dirty="0"/>
              <a:t> </a:t>
            </a:r>
            <a:r>
              <a:rPr lang="ko-KR" altLang="en-US" dirty="0" err="1"/>
              <a:t>예측값의</a:t>
            </a:r>
            <a:r>
              <a:rPr lang="ko-KR" altLang="en-US" dirty="0"/>
              <a:t> </a:t>
            </a:r>
            <a:r>
              <a:rPr lang="ko-KR" altLang="en-US" dirty="0" err="1"/>
              <a:t>차이값을</a:t>
            </a:r>
            <a:r>
              <a:rPr lang="ko-KR" altLang="en-US" dirty="0"/>
              <a:t> 기반으로 하는 것이 중심이며 </a:t>
            </a: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다음과 같은 지표들이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특히 </a:t>
            </a:r>
            <a:r>
              <a:rPr lang="en-US" altLang="ko-KR" dirty="0"/>
              <a:t>MSE</a:t>
            </a:r>
            <a:r>
              <a:rPr lang="ko-KR" altLang="en-US" dirty="0"/>
              <a:t>와 </a:t>
            </a:r>
            <a:r>
              <a:rPr lang="en-US" altLang="ko-KR" dirty="0"/>
              <a:t>RMSE</a:t>
            </a:r>
            <a:r>
              <a:rPr lang="ko-KR" altLang="en-US" dirty="0"/>
              <a:t>가 중요한데</a:t>
            </a:r>
            <a:r>
              <a:rPr lang="en-US" altLang="ko-KR" dirty="0"/>
              <a:t>, </a:t>
            </a:r>
            <a:r>
              <a:rPr lang="ko-KR" altLang="en-US" dirty="0" err="1"/>
              <a:t>사이킷런은</a:t>
            </a:r>
            <a:r>
              <a:rPr lang="ko-KR" altLang="en-US" dirty="0"/>
              <a:t> </a:t>
            </a:r>
            <a:r>
              <a:rPr lang="en-US" altLang="ko-KR" dirty="0"/>
              <a:t>RMSE</a:t>
            </a:r>
            <a:r>
              <a:rPr lang="ko-KR" altLang="en-US" dirty="0"/>
              <a:t>를 제공하지 않기 때문에 </a:t>
            </a:r>
            <a:r>
              <a:rPr lang="en-US" altLang="ko-KR" dirty="0"/>
              <a:t>RMSE</a:t>
            </a:r>
            <a:r>
              <a:rPr lang="ko-KR" altLang="en-US" dirty="0"/>
              <a:t>를 구하기 위해서는 </a:t>
            </a:r>
            <a:r>
              <a:rPr lang="en-US" altLang="ko-KR" dirty="0"/>
              <a:t>MSE</a:t>
            </a:r>
            <a:r>
              <a:rPr lang="ko-KR" altLang="en-US" dirty="0"/>
              <a:t>에 제곱근을 씌워서 계산하는 함수를 </a:t>
            </a:r>
            <a:r>
              <a:rPr lang="ko-KR" altLang="en-US" dirty="0" err="1"/>
              <a:t>직접만들어야</a:t>
            </a:r>
            <a:r>
              <a:rPr lang="ko-KR" altLang="en-US" dirty="0"/>
              <a:t>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즉</a:t>
            </a:r>
            <a:r>
              <a:rPr lang="en-US" altLang="ko-KR" dirty="0"/>
              <a:t>, RMSE</a:t>
            </a:r>
            <a:r>
              <a:rPr lang="ko-KR" altLang="en-US" dirty="0"/>
              <a:t>는 </a:t>
            </a:r>
            <a:r>
              <a:rPr lang="en-US" altLang="ko-KR" dirty="0" err="1"/>
              <a:t>mean_squared</a:t>
            </a:r>
            <a:r>
              <a:rPr lang="en-US" altLang="ko-KR" dirty="0"/>
              <a:t>)error API</a:t>
            </a:r>
            <a:r>
              <a:rPr lang="ko-KR" altLang="en-US" dirty="0"/>
              <a:t>에서 </a:t>
            </a:r>
            <a:r>
              <a:rPr lang="en-US" altLang="ko-KR" dirty="0"/>
              <a:t>squared </a:t>
            </a:r>
            <a:r>
              <a:rPr lang="ko-KR" altLang="en-US" dirty="0"/>
              <a:t>파라미터를 </a:t>
            </a:r>
            <a:r>
              <a:rPr lang="en-US" altLang="ko-KR" dirty="0"/>
              <a:t>False</a:t>
            </a:r>
            <a:r>
              <a:rPr lang="ko-KR" altLang="en-US" dirty="0"/>
              <a:t>로 설정하여 구합니다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8148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세상의 모든 관계를 독립변수와 종속변수의 일차 방정식 형태로 표현할 수 없습니다</a:t>
            </a:r>
            <a:r>
              <a:rPr lang="en-US" altLang="ko-KR" dirty="0"/>
              <a:t>. (</a:t>
            </a:r>
            <a:r>
              <a:rPr lang="ko-KR" altLang="en-US" dirty="0"/>
              <a:t>스페이스바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회귀가 독립변수의 단항식이 아닌 </a:t>
            </a:r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, 3</a:t>
            </a:r>
            <a:r>
              <a:rPr lang="ko-KR" altLang="en-US" dirty="0"/>
              <a:t>차 방정식과 같은 다항식으로 표현되는 것을 다항회귀라고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그림을 보면 데이터 세트에 대해서 피처 </a:t>
            </a:r>
            <a:r>
              <a:rPr lang="en-US" altLang="ko-KR" dirty="0"/>
              <a:t>X</a:t>
            </a:r>
            <a:r>
              <a:rPr lang="ko-KR" altLang="en-US" dirty="0"/>
              <a:t>에 대해 </a:t>
            </a:r>
            <a:r>
              <a:rPr lang="en-US" altLang="ko-KR" dirty="0"/>
              <a:t>Target Y </a:t>
            </a:r>
            <a:r>
              <a:rPr lang="ko-KR" altLang="en-US" dirty="0"/>
              <a:t>값의 관계를 단순 선형회귀 직선형으로 표현한 것보다 다항 회귀 곡선형으로 표현한 것이 더 예측 성능이 높은 것을 알 수 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8345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사이킷런은</a:t>
            </a:r>
            <a:r>
              <a:rPr lang="ko-KR" altLang="en-US" dirty="0"/>
              <a:t> 다항 회귀를 위한 클래스를 명시적으로 제공하지 않고 대신 다항 회귀 역시 선형 회귀이기 때문에 비선형 함수를 선형 모델에 적용시키는 방법을 사용해 구현합니다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en-US" altLang="ko-KR" dirty="0" err="1"/>
              <a:t>PolynomialFeatures</a:t>
            </a:r>
            <a:r>
              <a:rPr lang="en-US" altLang="ko-KR" dirty="0"/>
              <a:t> </a:t>
            </a:r>
            <a:r>
              <a:rPr lang="ko-KR" altLang="en-US" dirty="0"/>
              <a:t>클래스가 </a:t>
            </a:r>
            <a:r>
              <a:rPr lang="en-US" altLang="ko-KR" dirty="0"/>
              <a:t>degree </a:t>
            </a:r>
            <a:r>
              <a:rPr lang="ko-KR" altLang="en-US" dirty="0"/>
              <a:t>파라미터를 통해 </a:t>
            </a:r>
            <a:r>
              <a:rPr lang="ko-KR" altLang="en-US" dirty="0" err="1"/>
              <a:t>입력받은</a:t>
            </a:r>
            <a:r>
              <a:rPr lang="ko-KR" altLang="en-US" dirty="0"/>
              <a:t> 단항식 피처를 </a:t>
            </a:r>
            <a:r>
              <a:rPr lang="en-US" altLang="ko-KR" dirty="0"/>
              <a:t>degree</a:t>
            </a:r>
            <a:r>
              <a:rPr lang="ko-KR" altLang="en-US" dirty="0"/>
              <a:t>에 해당하는 다항식 피처로 변환해줍니다</a:t>
            </a:r>
            <a:r>
              <a:rPr lang="en-US" altLang="ko-KR" dirty="0"/>
              <a:t>. (</a:t>
            </a:r>
            <a:r>
              <a:rPr lang="ko-KR" altLang="en-US" dirty="0"/>
              <a:t>스페이스바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보통 피처 변환과 선형 회귀 적용을 각각 별도로 하는 것보다는 </a:t>
            </a:r>
            <a:r>
              <a:rPr lang="ko-KR" altLang="en-US" dirty="0" err="1"/>
              <a:t>사이킷런의</a:t>
            </a:r>
            <a:r>
              <a:rPr lang="ko-KR" altLang="en-US" dirty="0"/>
              <a:t> </a:t>
            </a:r>
            <a:r>
              <a:rPr lang="en-US" altLang="ko-KR" dirty="0"/>
              <a:t>Pipeline </a:t>
            </a:r>
            <a:r>
              <a:rPr lang="ko-KR" altLang="en-US" dirty="0"/>
              <a:t>객체를 이용해 한번에 다항 회귀를 구현합니다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5133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다항 회귀는 피처의 직선적 관계가 아닌 복잡한 다항관계를 모델링 할 수 있지만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다항 회귀의 차수를 높일수록 학습데이터에만 과도하게 맞춘 학습이 이루어져 정작 테스트 환경에서는 오히려 예측 정확도가 떨어질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차수가 높아질수록 </a:t>
            </a:r>
            <a:r>
              <a:rPr lang="ko-KR" altLang="en-US" dirty="0" err="1"/>
              <a:t>과적합</a:t>
            </a:r>
            <a:r>
              <a:rPr lang="ko-KR" altLang="en-US" dirty="0"/>
              <a:t> 문제가 크게 발생합니다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이 그림은</a:t>
            </a:r>
            <a:r>
              <a:rPr lang="en-US" altLang="ko-KR" dirty="0"/>
              <a:t> </a:t>
            </a:r>
            <a:r>
              <a:rPr lang="ko-KR" altLang="en-US" dirty="0"/>
              <a:t>다항 회귀의 차수를 </a:t>
            </a:r>
            <a:r>
              <a:rPr lang="en-US" altLang="ko-KR" dirty="0"/>
              <a:t>1, 4, 15</a:t>
            </a:r>
            <a:r>
              <a:rPr lang="ko-KR" altLang="en-US" dirty="0"/>
              <a:t>로 변화시키면서 회귀 예측 곡선과 예측 정확도를 비교한 결과입니다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5869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머신러닝이</a:t>
            </a:r>
            <a:r>
              <a:rPr lang="ko-KR" altLang="en-US" dirty="0"/>
              <a:t> 극복해야 할 점을 알기 위해서는 편향과 분산에 대한 이해가 필요합니다</a:t>
            </a:r>
            <a:r>
              <a:rPr lang="en-US" altLang="ko-KR" dirty="0"/>
              <a:t>. (</a:t>
            </a:r>
            <a:r>
              <a:rPr lang="ko-KR" altLang="en-US" dirty="0"/>
              <a:t>스페이스바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왼쪽 상단</a:t>
            </a:r>
            <a:r>
              <a:rPr lang="en-US" altLang="ko-KR" dirty="0"/>
              <a:t>: </a:t>
            </a:r>
            <a:r>
              <a:rPr lang="ko-KR" altLang="en-US" dirty="0" err="1"/>
              <a:t>저편향</a:t>
            </a:r>
            <a:r>
              <a:rPr lang="en-US" altLang="ko-KR" dirty="0"/>
              <a:t>, </a:t>
            </a:r>
            <a:r>
              <a:rPr lang="ko-KR" altLang="en-US" dirty="0" err="1"/>
              <a:t>저분산</a:t>
            </a:r>
            <a:r>
              <a:rPr lang="ko-KR" altLang="en-US" dirty="0"/>
              <a:t> </a:t>
            </a:r>
            <a:r>
              <a:rPr lang="en-US" altLang="ko-KR" dirty="0"/>
              <a:t>&gt;&gt; </a:t>
            </a:r>
            <a:r>
              <a:rPr lang="ko-KR" altLang="en-US" dirty="0"/>
              <a:t>예측 결과가 실제 결과에 매우 잘 근접하면서도 예측 변동이 크지 않고 특정 부분에 </a:t>
            </a:r>
            <a:r>
              <a:rPr lang="ko-KR" altLang="en-US" dirty="0" err="1"/>
              <a:t>집중돼있는</a:t>
            </a:r>
            <a:r>
              <a:rPr lang="ko-KR" altLang="en-US" dirty="0"/>
              <a:t> 뛰어난 성능을 보여줌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오른쪽 상단</a:t>
            </a:r>
            <a:r>
              <a:rPr lang="en-US" altLang="ko-KR" dirty="0"/>
              <a:t>: </a:t>
            </a:r>
            <a:r>
              <a:rPr lang="ko-KR" altLang="en-US" dirty="0" err="1"/>
              <a:t>저편향</a:t>
            </a:r>
            <a:r>
              <a:rPr lang="en-US" altLang="ko-KR" dirty="0"/>
              <a:t>, </a:t>
            </a:r>
            <a:r>
              <a:rPr lang="ko-KR" altLang="en-US" dirty="0" err="1"/>
              <a:t>고분산</a:t>
            </a:r>
            <a:r>
              <a:rPr lang="ko-KR" altLang="en-US" dirty="0"/>
              <a:t> </a:t>
            </a:r>
            <a:r>
              <a:rPr lang="en-US" altLang="ko-KR" dirty="0"/>
              <a:t>&gt;&gt; </a:t>
            </a:r>
            <a:r>
              <a:rPr lang="ko-KR" altLang="en-US" dirty="0"/>
              <a:t>예측 결과가 실제 결과에 비교적 근접하지만</a:t>
            </a:r>
            <a:r>
              <a:rPr lang="en-US" altLang="ko-KR" dirty="0"/>
              <a:t>, </a:t>
            </a:r>
            <a:r>
              <a:rPr lang="ko-KR" altLang="en-US" dirty="0"/>
              <a:t>예측 결과가 실제 결과를 중심으로 넓은 부분에 분포되어 있음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왼쪽 하단</a:t>
            </a:r>
            <a:r>
              <a:rPr lang="en-US" altLang="ko-KR" dirty="0"/>
              <a:t>: </a:t>
            </a:r>
            <a:r>
              <a:rPr lang="ko-KR" altLang="en-US" dirty="0" err="1"/>
              <a:t>고편향</a:t>
            </a:r>
            <a:r>
              <a:rPr lang="en-US" altLang="ko-KR" dirty="0"/>
              <a:t>, </a:t>
            </a:r>
            <a:r>
              <a:rPr lang="ko-KR" altLang="en-US" dirty="0" err="1"/>
              <a:t>저분산</a:t>
            </a:r>
            <a:r>
              <a:rPr lang="ko-KR" altLang="en-US" dirty="0"/>
              <a:t> </a:t>
            </a:r>
            <a:r>
              <a:rPr lang="en-US" altLang="ko-KR" dirty="0"/>
              <a:t>&gt;&gt; </a:t>
            </a:r>
            <a:r>
              <a:rPr lang="ko-KR" altLang="en-US" dirty="0"/>
              <a:t>정확한 결과에서 벗어나지만 예측이 특정 부분에 집중되어 있는 모습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오른쪽 하단</a:t>
            </a:r>
            <a:r>
              <a:rPr lang="en-US" altLang="ko-KR" dirty="0"/>
              <a:t>: </a:t>
            </a:r>
            <a:r>
              <a:rPr lang="ko-KR" altLang="en-US" dirty="0" err="1"/>
              <a:t>고편향</a:t>
            </a:r>
            <a:r>
              <a:rPr lang="en-US" altLang="ko-KR" dirty="0"/>
              <a:t>, </a:t>
            </a:r>
            <a:r>
              <a:rPr lang="ko-KR" altLang="en-US" dirty="0" err="1"/>
              <a:t>고분산</a:t>
            </a:r>
            <a:r>
              <a:rPr lang="ko-KR" altLang="en-US" dirty="0"/>
              <a:t> </a:t>
            </a:r>
            <a:r>
              <a:rPr lang="en-US" altLang="ko-KR" dirty="0"/>
              <a:t>&gt;&gt; </a:t>
            </a:r>
            <a:r>
              <a:rPr lang="ko-KR" altLang="en-US" dirty="0"/>
              <a:t>정확한 예측을 벗어날 뿐만 아니라</a:t>
            </a:r>
            <a:r>
              <a:rPr lang="en-US" altLang="ko-KR" dirty="0"/>
              <a:t>, </a:t>
            </a:r>
            <a:r>
              <a:rPr lang="ko-KR" altLang="en-US" dirty="0"/>
              <a:t>넓은 부분에 분포되어 있음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5696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일반적으로 편향과 분산은 한쪽이 높으면 한쪽이 낮아지는 경향이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편향이 높아지면서 분산이 낮아지는 경우 과소적합이 발생하게 되고</a:t>
            </a:r>
            <a:r>
              <a:rPr lang="en-US" altLang="ko-KR" dirty="0"/>
              <a:t>, </a:t>
            </a:r>
            <a:r>
              <a:rPr lang="ko-KR" altLang="en-US" dirty="0"/>
              <a:t>반대로 분산이 높고 편향이 낮아질 때 과적합이 발생하게 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그림은 편향과 분산의 관계에 따른 전체 오류 값의 변화를 나타냅니다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편향을 낮추고 분산을 높이면서 전체 오류가 가장 낮아지는 </a:t>
            </a:r>
            <a:r>
              <a:rPr lang="ko-KR" altLang="en-US" dirty="0" err="1"/>
              <a:t>골디락스</a:t>
            </a:r>
            <a:r>
              <a:rPr lang="ko-KR" altLang="en-US" dirty="0"/>
              <a:t> 지점을 통과하면서 분산을 높이면 전체 오류 값이 오히려 증가하면서 예측 성능이 다시 저하되는 것을 볼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과소적합과 과적합이 일어나는 것을 막기 위해서는 편향과 분산이 서로 트레이드오프를 이루면서 오류 </a:t>
            </a:r>
            <a:r>
              <a:rPr lang="en-US" altLang="ko-KR" dirty="0"/>
              <a:t>Cost </a:t>
            </a:r>
            <a:r>
              <a:rPr lang="ko-KR" altLang="en-US" dirty="0"/>
              <a:t>값이 최대로 낮아지는 모델을 구축하는 것이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효율적인 </a:t>
            </a:r>
            <a:r>
              <a:rPr lang="ko-KR" altLang="en-US" dirty="0" err="1"/>
              <a:t>머신러닝</a:t>
            </a:r>
            <a:r>
              <a:rPr lang="ko-KR" altLang="en-US" dirty="0"/>
              <a:t> 예측 모델을 만드는 방법입니다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70801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1532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3347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5133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첫번째 회귀 실습 데이터는 </a:t>
            </a:r>
            <a:r>
              <a:rPr lang="ko-KR" altLang="en-US" dirty="0" err="1"/>
              <a:t>캐글의</a:t>
            </a:r>
            <a:r>
              <a:rPr lang="ko-KR" altLang="en-US" dirty="0"/>
              <a:t> 자전거 대여 수요 데이터 입니다</a:t>
            </a:r>
            <a:r>
              <a:rPr lang="en-US" altLang="ko-KR" dirty="0"/>
              <a:t>. </a:t>
            </a:r>
            <a:r>
              <a:rPr lang="ko-KR" altLang="en-US" dirty="0"/>
              <a:t>해당 데이터 세트는 </a:t>
            </a:r>
            <a:r>
              <a:rPr lang="en-US" altLang="ko-KR" dirty="0"/>
              <a:t>10886</a:t>
            </a:r>
            <a:r>
              <a:rPr lang="ko-KR" altLang="en-US" dirty="0"/>
              <a:t>개의 레코드와 </a:t>
            </a:r>
            <a:r>
              <a:rPr lang="en-US" altLang="ko-KR" dirty="0"/>
              <a:t>12</a:t>
            </a:r>
            <a:r>
              <a:rPr lang="ko-KR" altLang="en-US" dirty="0"/>
              <a:t>개의 </a:t>
            </a:r>
            <a:r>
              <a:rPr lang="ko-KR" altLang="en-US" dirty="0" err="1"/>
              <a:t>칼럽으로</a:t>
            </a:r>
            <a:r>
              <a:rPr lang="ko-KR" altLang="en-US" dirty="0"/>
              <a:t> 구성되어 있고 데이터 중 </a:t>
            </a:r>
            <a:r>
              <a:rPr lang="en-US" altLang="ko-KR" dirty="0"/>
              <a:t>Null </a:t>
            </a:r>
            <a:r>
              <a:rPr lang="ko-KR" altLang="en-US" dirty="0"/>
              <a:t>데이터는 존재하지 않습니다</a:t>
            </a:r>
            <a:r>
              <a:rPr lang="en-US" altLang="ko-KR" dirty="0"/>
              <a:t>. </a:t>
            </a:r>
            <a:r>
              <a:rPr lang="ko-KR" altLang="en-US" dirty="0"/>
              <a:t>대부분의 데이터는 </a:t>
            </a:r>
            <a:r>
              <a:rPr lang="en-US" altLang="ko-KR" dirty="0"/>
              <a:t>int</a:t>
            </a:r>
            <a:r>
              <a:rPr lang="ko-KR" altLang="en-US" dirty="0"/>
              <a:t>와 </a:t>
            </a:r>
            <a:r>
              <a:rPr lang="en-US" altLang="ko-KR" dirty="0"/>
              <a:t>float</a:t>
            </a:r>
            <a:r>
              <a:rPr lang="ko-KR" altLang="en-US" dirty="0"/>
              <a:t>고 </a:t>
            </a:r>
            <a:r>
              <a:rPr lang="en-US" altLang="ko-KR" dirty="0"/>
              <a:t>datetime</a:t>
            </a:r>
            <a:r>
              <a:rPr lang="ko-KR" altLang="en-US" dirty="0"/>
              <a:t>만 분리해서 사용하는 것으로 변환하였습니다</a:t>
            </a:r>
            <a:r>
              <a:rPr lang="en-US" altLang="ko-KR" dirty="0"/>
              <a:t>. </a:t>
            </a:r>
            <a:r>
              <a:rPr lang="ko-KR" altLang="en-US" dirty="0"/>
              <a:t>그후 사용하지 않을 </a:t>
            </a:r>
            <a:r>
              <a:rPr lang="en-US" altLang="ko-KR" dirty="0"/>
              <a:t>datetime</a:t>
            </a:r>
            <a:r>
              <a:rPr lang="ko-KR" altLang="en-US" dirty="0"/>
              <a:t>을 포함하여 </a:t>
            </a:r>
            <a:r>
              <a:rPr lang="en-US" altLang="ko-KR" dirty="0"/>
              <a:t>casual</a:t>
            </a:r>
            <a:r>
              <a:rPr lang="ko-KR" altLang="en-US" dirty="0"/>
              <a:t>과 </a:t>
            </a:r>
            <a:r>
              <a:rPr lang="en-US" altLang="ko-KR" dirty="0"/>
              <a:t>registered</a:t>
            </a:r>
            <a:r>
              <a:rPr lang="ko-KR" altLang="en-US" dirty="0"/>
              <a:t> 컬럼을 제외하였습니다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1532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캐글에서</a:t>
            </a:r>
            <a:r>
              <a:rPr lang="ko-KR" altLang="en-US" dirty="0"/>
              <a:t> 요구한 성능평가 방법은 </a:t>
            </a:r>
            <a:r>
              <a:rPr lang="en-US" altLang="ko-KR" dirty="0"/>
              <a:t>RMSLE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 err="1"/>
              <a:t>사이킷런에</a:t>
            </a:r>
            <a:r>
              <a:rPr lang="ko-KR" altLang="en-US" dirty="0"/>
              <a:t> 해당 라이브러리가 없기에 왼쪽은 이를 구현한 코드이고 오른쪽은 </a:t>
            </a:r>
            <a:r>
              <a:rPr lang="ko-KR" altLang="en-US" dirty="0" err="1"/>
              <a:t>사이킷런의</a:t>
            </a:r>
            <a:r>
              <a:rPr lang="ko-KR" altLang="en-US" dirty="0"/>
              <a:t> </a:t>
            </a:r>
            <a:r>
              <a:rPr lang="en-US" altLang="ko-KR" dirty="0" err="1"/>
              <a:t>LinearRegresstion</a:t>
            </a:r>
            <a:r>
              <a:rPr lang="ko-KR" altLang="en-US" dirty="0"/>
              <a:t>을 이용해 회귀 예측을 시행하고 성능을 평가한 것입니다</a:t>
            </a:r>
            <a:r>
              <a:rPr lang="en-US" altLang="ko-KR" dirty="0"/>
              <a:t>. </a:t>
            </a:r>
            <a:r>
              <a:rPr lang="ko-KR" altLang="en-US" dirty="0" err="1"/>
              <a:t>오류값이</a:t>
            </a:r>
            <a:r>
              <a:rPr lang="ko-KR" altLang="en-US" dirty="0"/>
              <a:t> 생각보다 큽니다</a:t>
            </a:r>
            <a:r>
              <a:rPr lang="en-US" altLang="ko-KR" dirty="0"/>
              <a:t>. </a:t>
            </a:r>
            <a:r>
              <a:rPr lang="ko-KR" altLang="en-US" dirty="0"/>
              <a:t>회귀에서 큰 예측 오류가 있는 경우엔 </a:t>
            </a:r>
            <a:r>
              <a:rPr lang="en-US" altLang="ko-KR" dirty="0"/>
              <a:t>Target </a:t>
            </a:r>
            <a:r>
              <a:rPr lang="ko-KR" altLang="en-US" dirty="0"/>
              <a:t>값이 정규분포가 아닐 가능성이 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76568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실제로 </a:t>
            </a:r>
            <a:r>
              <a:rPr lang="en-US" altLang="ko-KR" dirty="0"/>
              <a:t>Target </a:t>
            </a:r>
            <a:r>
              <a:rPr lang="ko-KR" altLang="en-US" dirty="0"/>
              <a:t>값이 치우쳐 있는 것을 </a:t>
            </a:r>
            <a:r>
              <a:rPr lang="ko-KR" altLang="en-US" dirty="0" err="1"/>
              <a:t>확인할수</a:t>
            </a:r>
            <a:r>
              <a:rPr lang="ko-KR" altLang="en-US" dirty="0"/>
              <a:t> 있고 </a:t>
            </a:r>
            <a:r>
              <a:rPr lang="en-US" altLang="ko-KR" dirty="0"/>
              <a:t>log1p()</a:t>
            </a:r>
            <a:r>
              <a:rPr lang="ko-KR" altLang="en-US" dirty="0"/>
              <a:t>함수를 통해 오른쪽과 같이 분포를 맞추어 주었습니다</a:t>
            </a:r>
            <a:r>
              <a:rPr lang="en-US" altLang="ko-KR" dirty="0"/>
              <a:t>. RMSLE </a:t>
            </a:r>
            <a:r>
              <a:rPr lang="ko-KR" altLang="en-US" dirty="0"/>
              <a:t>오류는 줄어들었지만 </a:t>
            </a:r>
            <a:r>
              <a:rPr lang="en-US" altLang="ko-KR" dirty="0"/>
              <a:t>RMSE</a:t>
            </a:r>
            <a:r>
              <a:rPr lang="ko-KR" altLang="en-US" dirty="0"/>
              <a:t>는 늘어났습니다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year </a:t>
            </a:r>
            <a:r>
              <a:rPr lang="ko-KR" altLang="en-US" dirty="0"/>
              <a:t>컬럼 때문입니다</a:t>
            </a:r>
            <a:r>
              <a:rPr lang="en-US" altLang="ko-KR" dirty="0"/>
              <a:t>. </a:t>
            </a:r>
            <a:r>
              <a:rPr lang="ko-KR" altLang="en-US" dirty="0"/>
              <a:t>선형 회귀에서는 숫자형 카테고리 값이 숫자 값에 크게 영향을 받는 문제가 있습니다</a:t>
            </a:r>
            <a:r>
              <a:rPr lang="en-US" altLang="ko-KR" dirty="0"/>
              <a:t>. </a:t>
            </a:r>
            <a:r>
              <a:rPr lang="ko-KR" altLang="en-US" dirty="0"/>
              <a:t>그래서 </a:t>
            </a:r>
            <a:r>
              <a:rPr lang="ko-KR" altLang="en-US" dirty="0" err="1"/>
              <a:t>원핫</a:t>
            </a:r>
            <a:r>
              <a:rPr lang="ko-KR" altLang="en-US" dirty="0"/>
              <a:t> 인코딩을 적용하는 것이 좋습니다</a:t>
            </a:r>
            <a:r>
              <a:rPr lang="en-US" altLang="ko-KR" dirty="0"/>
              <a:t>. </a:t>
            </a:r>
            <a:r>
              <a:rPr lang="ko-KR" altLang="en-US" dirty="0"/>
              <a:t>왼쪽을 보시면 </a:t>
            </a:r>
            <a:r>
              <a:rPr lang="en-US" altLang="ko-KR" dirty="0"/>
              <a:t>year</a:t>
            </a:r>
            <a:r>
              <a:rPr lang="ko-KR" altLang="en-US" dirty="0"/>
              <a:t>의 회귀계수 값이 독보적으로 큰 것을 확인할 수 있고 이를 </a:t>
            </a:r>
            <a:r>
              <a:rPr lang="ko-KR" altLang="en-US" dirty="0" err="1"/>
              <a:t>원핫인코딩하여</a:t>
            </a:r>
            <a:r>
              <a:rPr lang="ko-KR" altLang="en-US" dirty="0"/>
              <a:t> 예측을 하면 오른쪽과 같이 결과가 나옵니다</a:t>
            </a:r>
            <a:r>
              <a:rPr lang="en-US" altLang="ko-KR" dirty="0"/>
              <a:t>. </a:t>
            </a:r>
            <a:r>
              <a:rPr lang="ko-KR" altLang="en-US" dirty="0"/>
              <a:t>이후 회귀 트리를 이용해 랜덤 포레스트</a:t>
            </a:r>
            <a:r>
              <a:rPr lang="en-US" altLang="ko-KR" dirty="0"/>
              <a:t>, GBM, </a:t>
            </a:r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을 이용하면 더 좋은 성능을 얻을 수 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24253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실습은 </a:t>
            </a:r>
            <a:r>
              <a:rPr lang="ko-KR" altLang="en-US" dirty="0" err="1"/>
              <a:t>캐글의</a:t>
            </a:r>
            <a:r>
              <a:rPr lang="ko-KR" altLang="en-US" dirty="0"/>
              <a:t> 주택가격 데이터를 이용한 실습입니다</a:t>
            </a:r>
            <a:r>
              <a:rPr lang="en-US" altLang="ko-KR" dirty="0"/>
              <a:t>. Target </a:t>
            </a:r>
            <a:r>
              <a:rPr lang="ko-KR" altLang="en-US" dirty="0"/>
              <a:t>값은 </a:t>
            </a:r>
            <a:r>
              <a:rPr lang="en-US" altLang="ko-KR" dirty="0" err="1"/>
              <a:t>SalePrice</a:t>
            </a:r>
            <a:r>
              <a:rPr lang="ko-KR" altLang="en-US" dirty="0"/>
              <a:t>이고 마찬가지로 </a:t>
            </a:r>
            <a:r>
              <a:rPr lang="en-US" altLang="ko-KR" dirty="0"/>
              <a:t>RMSLE</a:t>
            </a:r>
            <a:r>
              <a:rPr lang="ko-KR" altLang="en-US" dirty="0"/>
              <a:t>이가 성능 지표입니다</a:t>
            </a:r>
            <a:r>
              <a:rPr lang="en-US" altLang="ko-KR" dirty="0"/>
              <a:t>. </a:t>
            </a:r>
            <a:r>
              <a:rPr lang="ko-KR" altLang="en-US" dirty="0"/>
              <a:t>데이터 세트는 </a:t>
            </a:r>
            <a:r>
              <a:rPr lang="en-US" altLang="ko-KR" dirty="0"/>
              <a:t>1460</a:t>
            </a:r>
            <a:r>
              <a:rPr lang="ko-KR" altLang="en-US" dirty="0"/>
              <a:t>개의 레코드와 </a:t>
            </a:r>
            <a:r>
              <a:rPr lang="en-US" altLang="ko-KR" dirty="0"/>
              <a:t>81</a:t>
            </a:r>
            <a:r>
              <a:rPr lang="ko-KR" altLang="en-US" dirty="0"/>
              <a:t>개의 피처로 구성되어 있습니다</a:t>
            </a:r>
            <a:r>
              <a:rPr lang="en-US" altLang="ko-KR" dirty="0"/>
              <a:t>. </a:t>
            </a:r>
            <a:r>
              <a:rPr lang="ko-KR" altLang="en-US" dirty="0"/>
              <a:t>데이터 타입도 다양하고 </a:t>
            </a:r>
            <a:r>
              <a:rPr lang="en-US" altLang="ko-KR" dirty="0"/>
              <a:t>Null </a:t>
            </a:r>
            <a:r>
              <a:rPr lang="ko-KR" altLang="en-US" dirty="0"/>
              <a:t>값 또한 너무 많아 데이터 가공을 많이 진행하였습니다</a:t>
            </a:r>
            <a:r>
              <a:rPr lang="en-US" altLang="ko-KR" dirty="0"/>
              <a:t>. </a:t>
            </a:r>
            <a:r>
              <a:rPr lang="ko-KR" altLang="en-US" dirty="0"/>
              <a:t>이전과 마찬가지로 </a:t>
            </a:r>
            <a:r>
              <a:rPr lang="en-US" altLang="ko-KR" dirty="0"/>
              <a:t>Target </a:t>
            </a:r>
            <a:r>
              <a:rPr lang="ko-KR" altLang="en-US" dirty="0"/>
              <a:t>값이 정규분포를 </a:t>
            </a:r>
            <a:r>
              <a:rPr lang="ko-KR" altLang="en-US" dirty="0" err="1"/>
              <a:t>따르는지</a:t>
            </a:r>
            <a:r>
              <a:rPr lang="ko-KR" altLang="en-US" dirty="0"/>
              <a:t> 확인하고 </a:t>
            </a:r>
            <a:r>
              <a:rPr lang="en-US" altLang="ko-KR" dirty="0"/>
              <a:t>Scale</a:t>
            </a:r>
            <a:r>
              <a:rPr lang="ko-KR" altLang="en-US" dirty="0"/>
              <a:t>을 바꾸어 줍니다</a:t>
            </a:r>
            <a:r>
              <a:rPr lang="en-US" altLang="ko-KR" dirty="0"/>
              <a:t>. Null</a:t>
            </a:r>
            <a:r>
              <a:rPr lang="ko-KR" altLang="en-US" dirty="0"/>
              <a:t> 값이 많은 컬럼을 </a:t>
            </a:r>
            <a:r>
              <a:rPr lang="en-US" altLang="ko-KR" dirty="0"/>
              <a:t>drop</a:t>
            </a:r>
            <a:r>
              <a:rPr lang="ko-KR" altLang="en-US" dirty="0"/>
              <a:t>하고 모든 문자형 피처는 </a:t>
            </a:r>
            <a:r>
              <a:rPr lang="ko-KR" altLang="en-US" dirty="0" err="1"/>
              <a:t>원핫인코딩을</a:t>
            </a:r>
            <a:r>
              <a:rPr lang="ko-KR" altLang="en-US" dirty="0"/>
              <a:t> 이용해 줍니다</a:t>
            </a:r>
            <a:r>
              <a:rPr lang="en-US" altLang="ko-KR" dirty="0"/>
              <a:t>. </a:t>
            </a:r>
            <a:r>
              <a:rPr lang="ko-KR" altLang="en-US" dirty="0"/>
              <a:t>다음 사진은 그 결과입니다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39219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</a:t>
            </a:r>
            <a:r>
              <a:rPr lang="ko-KR" altLang="en-US" dirty="0"/>
              <a:t>개의 회귀 모델로 예측을 진행하고</a:t>
            </a:r>
            <a:r>
              <a:rPr lang="en-US" altLang="ko-KR" dirty="0"/>
              <a:t>, </a:t>
            </a:r>
            <a:r>
              <a:rPr lang="ko-KR" altLang="en-US" dirty="0"/>
              <a:t>해당 모델의 회귀 계수를 시각화 한 모습은 다음과 같습니다</a:t>
            </a:r>
            <a:r>
              <a:rPr lang="en-US" altLang="ko-KR" dirty="0"/>
              <a:t>. </a:t>
            </a:r>
            <a:r>
              <a:rPr lang="ko-KR" altLang="en-US" dirty="0"/>
              <a:t>낮은 성능에는 학습 데이터의 분할에 문제가 영향을 미칠 것이라고 생각하여 교차검증 </a:t>
            </a:r>
            <a:r>
              <a:rPr lang="ko-KR" altLang="en-US" dirty="0" err="1"/>
              <a:t>폴드를</a:t>
            </a:r>
            <a:r>
              <a:rPr lang="ko-KR" altLang="en-US" dirty="0"/>
              <a:t> 사용하였습니다</a:t>
            </a:r>
            <a:r>
              <a:rPr lang="en-US" altLang="ko-KR" dirty="0"/>
              <a:t>. </a:t>
            </a:r>
            <a:r>
              <a:rPr lang="ko-KR" altLang="en-US" dirty="0"/>
              <a:t>그러나 이 또한 큰 성능 개선을 가져오지 못했습니다</a:t>
            </a:r>
            <a:r>
              <a:rPr lang="en-US" altLang="ko-KR" dirty="0"/>
              <a:t>. </a:t>
            </a:r>
            <a:r>
              <a:rPr lang="ko-KR" altLang="en-US" dirty="0"/>
              <a:t>그렇기에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</a:t>
            </a:r>
            <a:r>
              <a:rPr lang="ko-KR" altLang="en-US" dirty="0" err="1"/>
              <a:t>딕셔너리를</a:t>
            </a:r>
            <a:r>
              <a:rPr lang="ko-KR" altLang="en-US" dirty="0"/>
              <a:t> 통해 </a:t>
            </a:r>
            <a:r>
              <a:rPr lang="ko-KR" altLang="en-US" dirty="0" err="1"/>
              <a:t>릿지</a:t>
            </a:r>
            <a:r>
              <a:rPr lang="ko-KR" altLang="en-US" dirty="0"/>
              <a:t> 모델과 </a:t>
            </a:r>
            <a:r>
              <a:rPr lang="ko-KR" altLang="en-US" dirty="0" err="1"/>
              <a:t>라쏘모델의</a:t>
            </a:r>
            <a:r>
              <a:rPr lang="ko-KR" altLang="en-US" dirty="0"/>
              <a:t> 최적화 </a:t>
            </a:r>
            <a:r>
              <a:rPr lang="en-US" altLang="ko-KR" dirty="0"/>
              <a:t>alpha </a:t>
            </a:r>
            <a:r>
              <a:rPr lang="ko-KR" altLang="en-US" dirty="0"/>
              <a:t>값을 추출하고 해당 </a:t>
            </a:r>
            <a:r>
              <a:rPr lang="en-US" altLang="ko-KR" dirty="0"/>
              <a:t>alpha </a:t>
            </a:r>
            <a:r>
              <a:rPr lang="ko-KR" altLang="en-US" dirty="0"/>
              <a:t>값으로 학습 및 예측을 진행하였습니다</a:t>
            </a:r>
            <a:r>
              <a:rPr lang="en-US" altLang="ko-KR" dirty="0"/>
              <a:t>. </a:t>
            </a:r>
            <a:r>
              <a:rPr lang="ko-KR" altLang="en-US" dirty="0"/>
              <a:t>결과적으로 성능도 더 좋아지고 회귀 계수도 많이 달라졌습니다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10775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이후에는 </a:t>
            </a:r>
            <a:r>
              <a:rPr lang="en-US" altLang="ko-KR" dirty="0"/>
              <a:t>skew()</a:t>
            </a:r>
            <a:r>
              <a:rPr lang="ko-KR" altLang="en-US" dirty="0"/>
              <a:t>를 이용해 왜곡된 정도를 추출하여 이상치를 찾아 로그 변환 하였습니다</a:t>
            </a:r>
            <a:r>
              <a:rPr lang="en-US" altLang="ko-KR" dirty="0"/>
              <a:t>. </a:t>
            </a:r>
            <a:r>
              <a:rPr lang="ko-KR" altLang="en-US" dirty="0"/>
              <a:t>그후 모델링을 진행하고</a:t>
            </a:r>
            <a:r>
              <a:rPr lang="en-US" altLang="ko-KR" dirty="0"/>
              <a:t>, </a:t>
            </a:r>
            <a:r>
              <a:rPr lang="ko-KR" altLang="en-US" dirty="0"/>
              <a:t>회귀 계수가 큰 데이터 중 이상치를 </a:t>
            </a:r>
            <a:r>
              <a:rPr lang="ko-KR" altLang="en-US" dirty="0" err="1"/>
              <a:t>제거하고를</a:t>
            </a:r>
            <a:r>
              <a:rPr lang="ko-KR" altLang="en-US" dirty="0"/>
              <a:t> 반복하며 예측수치를 올렸습니다</a:t>
            </a:r>
            <a:r>
              <a:rPr lang="en-US" altLang="ko-KR" dirty="0"/>
              <a:t>. </a:t>
            </a:r>
            <a:r>
              <a:rPr lang="ko-KR" altLang="en-US" dirty="0"/>
              <a:t>이후에는 회귀 분석 트리를 이용하여 학습</a:t>
            </a:r>
            <a:r>
              <a:rPr lang="en-US" altLang="ko-KR" dirty="0"/>
              <a:t>/</a:t>
            </a:r>
            <a:r>
              <a:rPr lang="ko-KR" altLang="en-US" dirty="0"/>
              <a:t>예측 평가를 진행 하고 개별 모델의 예측 결과 값을 혼합하여 최종 회귀 값을 예측하는 등의 방법으로 </a:t>
            </a:r>
            <a:r>
              <a:rPr lang="en-US" altLang="ko-KR" dirty="0"/>
              <a:t>RMSE</a:t>
            </a:r>
            <a:r>
              <a:rPr lang="ko-KR" altLang="en-US" dirty="0"/>
              <a:t>를 높였습니다</a:t>
            </a:r>
            <a:r>
              <a:rPr lang="en-US" altLang="ko-KR" dirty="0"/>
              <a:t>. </a:t>
            </a:r>
            <a:r>
              <a:rPr lang="ko-KR" altLang="en-US" dirty="0"/>
              <a:t>최종적으로는 분류모델에서 </a:t>
            </a:r>
            <a:r>
              <a:rPr lang="ko-KR" altLang="en-US" dirty="0" err="1"/>
              <a:t>이용했떤</a:t>
            </a:r>
            <a:r>
              <a:rPr lang="ko-KR" altLang="en-US" dirty="0"/>
              <a:t> </a:t>
            </a:r>
            <a:r>
              <a:rPr lang="ko-KR" altLang="en-US" dirty="0" err="1"/>
              <a:t>스태킹</a:t>
            </a:r>
            <a:r>
              <a:rPr lang="ko-KR" altLang="en-US" dirty="0"/>
              <a:t> 앙상블 모델을 활용하여 </a:t>
            </a:r>
            <a:r>
              <a:rPr lang="ko-KR" altLang="en-US" dirty="0" err="1"/>
              <a:t>릿지</a:t>
            </a:r>
            <a:r>
              <a:rPr lang="en-US" altLang="ko-KR" dirty="0"/>
              <a:t>, </a:t>
            </a:r>
            <a:r>
              <a:rPr lang="ko-KR" altLang="en-US" dirty="0" err="1"/>
              <a:t>라쏘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의 모델을 </a:t>
            </a:r>
            <a:r>
              <a:rPr lang="ko-KR" altLang="en-US" dirty="0" err="1"/>
              <a:t>앙상블하였다</a:t>
            </a:r>
            <a:r>
              <a:rPr lang="en-US" altLang="ko-KR" dirty="0"/>
              <a:t>. </a:t>
            </a:r>
            <a:r>
              <a:rPr lang="ko-KR" altLang="en-US" dirty="0"/>
              <a:t>최종 </a:t>
            </a:r>
            <a:r>
              <a:rPr lang="en-US" altLang="ko-KR" dirty="0"/>
              <a:t>RMSE</a:t>
            </a:r>
            <a:r>
              <a:rPr lang="ko-KR" altLang="en-US" dirty="0"/>
              <a:t>는 위와 같이 가장 좋은 성능을 도출해 냈다</a:t>
            </a:r>
            <a:r>
              <a:rPr lang="en-US" altLang="ko-KR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87962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153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9899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단순 선형 회귀는 독립변수도 하나</a:t>
            </a:r>
            <a:r>
              <a:rPr lang="en-US" altLang="ko-KR" dirty="0"/>
              <a:t>, </a:t>
            </a:r>
            <a:r>
              <a:rPr lang="ko-KR" altLang="en-US" dirty="0"/>
              <a:t>종속변수도 하나인 선형 회귀입니다</a:t>
            </a:r>
            <a:r>
              <a:rPr lang="en-US" altLang="ko-KR" dirty="0"/>
              <a:t>. </a:t>
            </a:r>
            <a:r>
              <a:rPr lang="ko-KR" altLang="en-US" dirty="0"/>
              <a:t>예를 들어 주택 가격이 주택의 크기로만 결정된다고 할 때</a:t>
            </a:r>
            <a:r>
              <a:rPr lang="en-US" altLang="ko-KR" dirty="0"/>
              <a:t>, </a:t>
            </a:r>
            <a:r>
              <a:rPr lang="ko-KR" altLang="en-US" dirty="0"/>
              <a:t>일반적으로 주택의 크기가 크면 가격이 높아지는 경향이 있으므로 주택 가격은 다음과 같이 주택 크기에 대해 직선 형태의 관계로 표현할 수 있습니다</a:t>
            </a:r>
            <a:r>
              <a:rPr lang="en-US" altLang="ko-KR" dirty="0"/>
              <a:t>. (</a:t>
            </a:r>
            <a:r>
              <a:rPr lang="ko-KR" altLang="en-US" dirty="0"/>
              <a:t>스페이스바</a:t>
            </a:r>
            <a:r>
              <a:rPr lang="en-US" altLang="ko-KR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9167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X</a:t>
            </a:r>
            <a:r>
              <a:rPr lang="ko-KR" altLang="en-US" dirty="0"/>
              <a:t>축이 주택의 크기이고 </a:t>
            </a:r>
            <a:r>
              <a:rPr lang="en-US" altLang="ko-KR" dirty="0"/>
              <a:t>Y</a:t>
            </a:r>
            <a:r>
              <a:rPr lang="ko-KR" altLang="en-US" dirty="0"/>
              <a:t>축이 주택의 가격 축인 </a:t>
            </a:r>
            <a:r>
              <a:rPr lang="en-US" altLang="ko-KR" dirty="0"/>
              <a:t>2</a:t>
            </a:r>
            <a:r>
              <a:rPr lang="ko-KR" altLang="en-US" dirty="0"/>
              <a:t>차원 평면에서 주택 가격은 특정 기울기와 절편을 가진 </a:t>
            </a:r>
            <a:r>
              <a:rPr lang="en-US" altLang="ko-KR" dirty="0"/>
              <a:t>Y=w0+w1*X</a:t>
            </a:r>
            <a:r>
              <a:rPr lang="ko-KR" altLang="en-US" dirty="0"/>
              <a:t>라는 </a:t>
            </a:r>
            <a:r>
              <a:rPr lang="en-US" altLang="ko-KR" dirty="0"/>
              <a:t>1</a:t>
            </a:r>
            <a:r>
              <a:rPr lang="ko-KR" altLang="en-US" dirty="0"/>
              <a:t>차 함수식으로 모델링 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실제 값과 회귀 모델의 차이에 따른 오류 값을 남은 오류</a:t>
            </a:r>
            <a:r>
              <a:rPr lang="en-US" altLang="ko-KR" dirty="0"/>
              <a:t>, (</a:t>
            </a:r>
            <a:r>
              <a:rPr lang="ko-KR" altLang="en-US" dirty="0"/>
              <a:t>스페이스 바</a:t>
            </a:r>
            <a:r>
              <a:rPr lang="en-US" altLang="ko-KR" dirty="0"/>
              <a:t>) </a:t>
            </a:r>
            <a:r>
              <a:rPr lang="ko-KR" altLang="en-US" dirty="0"/>
              <a:t>즉 </a:t>
            </a:r>
            <a:r>
              <a:rPr lang="ko-KR" altLang="en-US" dirty="0" err="1"/>
              <a:t>잔차</a:t>
            </a:r>
            <a:r>
              <a:rPr lang="ko-KR" altLang="en-US" dirty="0"/>
              <a:t> 라고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최적의 회귀 모델을 만든다는 것은 전체 데이터에서 이 </a:t>
            </a:r>
            <a:r>
              <a:rPr lang="en-US" altLang="ko-KR" dirty="0"/>
              <a:t>“</a:t>
            </a:r>
            <a:r>
              <a:rPr lang="ko-KR" altLang="en-US" dirty="0" err="1"/>
              <a:t>잔차</a:t>
            </a:r>
            <a:r>
              <a:rPr lang="en-US" altLang="ko-KR" dirty="0"/>
              <a:t>”</a:t>
            </a:r>
            <a:r>
              <a:rPr lang="ko-KR" altLang="en-US" dirty="0"/>
              <a:t>의 합이 최소가 되는 모델을 만드는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이것은 곧 오류 값의 합이 최소가 될 수 있는 최적의 회귀 계수를 찾는다는 의미와 같습니다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4158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전체 데이터의 오류 합을 구하기 위해서 단순히 더하는 것은 오류 합이 크게 줄어드는 오차가 생길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따라서 보통 오류 합을 계산할 때는 절댓값을 취해서 더하거나</a:t>
            </a:r>
            <a:r>
              <a:rPr lang="en-US" altLang="ko-KR" dirty="0"/>
              <a:t>, </a:t>
            </a:r>
            <a:r>
              <a:rPr lang="ko-KR" altLang="en-US" dirty="0"/>
              <a:t>오류 값의 제곱을 구해서 더하는 방식을 취합니다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일반적으로 미분과 같은 계산을 편리하게 하기 위해 자주 사용되는 </a:t>
            </a:r>
            <a:r>
              <a:rPr lang="en-US" altLang="ko-KR" dirty="0"/>
              <a:t>RSS </a:t>
            </a:r>
            <a:r>
              <a:rPr lang="ko-KR" altLang="en-US" dirty="0"/>
              <a:t>방식은 오류의 합을 </a:t>
            </a: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다음과 같이 변수가 </a:t>
            </a:r>
            <a:r>
              <a:rPr lang="en-US" altLang="ko-KR" dirty="0"/>
              <a:t>w0, w1</a:t>
            </a:r>
            <a:r>
              <a:rPr lang="ko-KR" altLang="en-US" dirty="0"/>
              <a:t>인 </a:t>
            </a:r>
            <a:r>
              <a:rPr lang="ko-KR" altLang="en-US" dirty="0" err="1"/>
              <a:t>정규화된</a:t>
            </a:r>
            <a:r>
              <a:rPr lang="ko-KR" altLang="en-US" dirty="0"/>
              <a:t> 식으로 표현할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RSS</a:t>
            </a:r>
            <a:r>
              <a:rPr lang="ko-KR" altLang="en-US" dirty="0"/>
              <a:t>는 회귀식의 독립변수 </a:t>
            </a:r>
            <a:r>
              <a:rPr lang="en-US" altLang="ko-KR" dirty="0"/>
              <a:t>X, </a:t>
            </a:r>
            <a:r>
              <a:rPr lang="ko-KR" altLang="en-US" dirty="0"/>
              <a:t>종속변수 </a:t>
            </a:r>
            <a:r>
              <a:rPr lang="en-US" altLang="ko-KR" dirty="0"/>
              <a:t>Y</a:t>
            </a:r>
            <a:r>
              <a:rPr lang="ko-KR" altLang="en-US" dirty="0"/>
              <a:t>가 중심변수가 아니라 회귀계수인 </a:t>
            </a:r>
            <a:r>
              <a:rPr lang="en-US" altLang="ko-KR" dirty="0"/>
              <a:t>w</a:t>
            </a:r>
            <a:r>
              <a:rPr lang="ko-KR" altLang="en-US" dirty="0"/>
              <a:t>변수가 중심변수인 것을 인지하는 것이 매우 중요하며</a:t>
            </a:r>
            <a:r>
              <a:rPr lang="en-US" altLang="ko-KR" dirty="0"/>
              <a:t>, RSS</a:t>
            </a:r>
            <a:r>
              <a:rPr lang="ko-KR" altLang="en-US" dirty="0"/>
              <a:t>를 최소로 하는 회귀계수를 학습을 통해 찾는 것이 </a:t>
            </a:r>
            <a:r>
              <a:rPr lang="ko-KR" altLang="en-US" dirty="0" err="1"/>
              <a:t>머신러닝</a:t>
            </a:r>
            <a:r>
              <a:rPr lang="ko-KR" altLang="en-US" dirty="0"/>
              <a:t> 기반 회귀의 핵심입니다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회귀에서 회귀계수인 </a:t>
            </a:r>
            <a:r>
              <a:rPr lang="en-US" altLang="ko-KR" dirty="0"/>
              <a:t>w </a:t>
            </a:r>
            <a:r>
              <a:rPr lang="ko-KR" altLang="en-US" dirty="0"/>
              <a:t>변수로 구성되는 이 </a:t>
            </a:r>
            <a:r>
              <a:rPr lang="en-US" altLang="ko-KR" dirty="0"/>
              <a:t>RSS</a:t>
            </a:r>
            <a:r>
              <a:rPr lang="ko-KR" altLang="en-US" dirty="0"/>
              <a:t>를 비용함수 또는 손실 함수라고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머신러닝</a:t>
            </a:r>
            <a:r>
              <a:rPr lang="ko-KR" altLang="en-US" dirty="0"/>
              <a:t> 회귀 알고리즘은 데이터를 계속 학습하면서 이 비용함수가 반환하는 오류 값을 지속해서 감소시키고 최종적으로 더 이상 감소하지 않는 최소의 </a:t>
            </a:r>
            <a:r>
              <a:rPr lang="ko-KR" altLang="en-US" dirty="0" err="1"/>
              <a:t>오류값을</a:t>
            </a:r>
            <a:r>
              <a:rPr lang="ko-KR" altLang="en-US" dirty="0"/>
              <a:t> 구하는 것입니다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3347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비용함수가 최소가 되는 </a:t>
            </a:r>
            <a:r>
              <a:rPr lang="en-US" altLang="ko-KR" dirty="0"/>
              <a:t>W </a:t>
            </a:r>
            <a:r>
              <a:rPr lang="ko-KR" altLang="en-US" dirty="0"/>
              <a:t>파라미터를 찾기 위해 사용되는 것이 </a:t>
            </a:r>
            <a:r>
              <a:rPr lang="ko-KR" altLang="en-US" dirty="0" err="1"/>
              <a:t>경사하강법입니다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 err="1"/>
              <a:t>경사하강법은</a:t>
            </a:r>
            <a:r>
              <a:rPr lang="ko-KR" altLang="en-US" dirty="0"/>
              <a:t> 점진적으로 반복적인 계산을 통해 </a:t>
            </a:r>
            <a:r>
              <a:rPr lang="en-US" altLang="ko-KR" dirty="0"/>
              <a:t>W </a:t>
            </a:r>
            <a:r>
              <a:rPr lang="ko-KR" altLang="en-US" dirty="0"/>
              <a:t>파라미터 값을 업데이트하면서 </a:t>
            </a:r>
            <a:r>
              <a:rPr lang="ko-KR" altLang="en-US" dirty="0" err="1"/>
              <a:t>오류값이</a:t>
            </a:r>
            <a:r>
              <a:rPr lang="ko-KR" altLang="en-US" dirty="0"/>
              <a:t> 최소가 되는 </a:t>
            </a:r>
            <a:r>
              <a:rPr lang="en-US" altLang="ko-KR" dirty="0"/>
              <a:t>W </a:t>
            </a:r>
            <a:r>
              <a:rPr lang="ko-KR" altLang="en-US" dirty="0"/>
              <a:t>파라미터를 구하는 방식입니다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방법을 사용할 경우 </a:t>
            </a:r>
            <a:r>
              <a:rPr lang="en-US" altLang="ko-KR" dirty="0"/>
              <a:t>W </a:t>
            </a:r>
            <a:r>
              <a:rPr lang="ko-KR" altLang="en-US" dirty="0"/>
              <a:t>파라미터의 개수에 따라 매우 복잡해지는 고차원 방정식을 푸는 것보다 훨씬 더 직관적이고 빠르게 비용함수가 최소가 되는 </a:t>
            </a:r>
            <a:r>
              <a:rPr lang="en-US" altLang="ko-KR" dirty="0"/>
              <a:t>W </a:t>
            </a:r>
            <a:r>
              <a:rPr lang="ko-KR" altLang="en-US" dirty="0"/>
              <a:t>파라미터 값을 구할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오류가 작아지는 방향으로 </a:t>
            </a:r>
            <a:r>
              <a:rPr lang="en-US" altLang="ko-KR" dirty="0"/>
              <a:t>W </a:t>
            </a:r>
            <a:r>
              <a:rPr lang="ko-KR" altLang="en-US" dirty="0"/>
              <a:t>값을 보정하는 방법은 미분을 이용하는 것입니다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그림과 같이 비용함수가 포물선 형태의 </a:t>
            </a:r>
            <a:r>
              <a:rPr lang="en-US" altLang="ko-KR" dirty="0"/>
              <a:t>2</a:t>
            </a:r>
            <a:r>
              <a:rPr lang="ko-KR" altLang="en-US" dirty="0"/>
              <a:t>차함수일 경우 경사 하강법은 최초 </a:t>
            </a:r>
            <a:r>
              <a:rPr lang="en-US" altLang="ko-KR" dirty="0"/>
              <a:t>w</a:t>
            </a:r>
            <a:r>
              <a:rPr lang="ko-KR" altLang="en-US" dirty="0"/>
              <a:t>에서부터 미분을 적용한 뒤 </a:t>
            </a:r>
            <a:r>
              <a:rPr lang="ko-KR" altLang="en-US" dirty="0" err="1"/>
              <a:t>미분값이</a:t>
            </a:r>
            <a:r>
              <a:rPr lang="ko-KR" altLang="en-US" dirty="0"/>
              <a:t> 계속 감소하는 방향으로 순차적으로 </a:t>
            </a:r>
            <a:r>
              <a:rPr lang="en-US" altLang="ko-KR" dirty="0"/>
              <a:t>w</a:t>
            </a:r>
            <a:r>
              <a:rPr lang="ko-KR" altLang="en-US" dirty="0"/>
              <a:t>를 업데이트하며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미분값인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차함수의 기울기가 가장 최소가 되는</a:t>
            </a:r>
            <a:r>
              <a:rPr lang="en-US" altLang="ko-KR" dirty="0"/>
              <a:t> </a:t>
            </a:r>
            <a:r>
              <a:rPr lang="ko-KR" altLang="en-US" dirty="0"/>
              <a:t>지점을 비용함수가 최소인 지점으로 간주하고 그때의 </a:t>
            </a:r>
            <a:r>
              <a:rPr lang="en-US" altLang="ko-KR" dirty="0"/>
              <a:t>w</a:t>
            </a:r>
            <a:r>
              <a:rPr lang="ko-KR" altLang="en-US" dirty="0"/>
              <a:t>를 반환합니다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9235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앞에서 언급한 </a:t>
            </a:r>
            <a:r>
              <a:rPr lang="en-US" altLang="ko-KR" dirty="0"/>
              <a:t>RSS </a:t>
            </a:r>
            <a:r>
              <a:rPr lang="ko-KR" altLang="en-US" dirty="0"/>
              <a:t>비용함수를 다음과 같이 </a:t>
            </a:r>
            <a:r>
              <a:rPr lang="en-US" altLang="ko-KR" dirty="0"/>
              <a:t>R(w)</a:t>
            </a:r>
            <a:r>
              <a:rPr lang="ko-KR" altLang="en-US" dirty="0"/>
              <a:t>로 정의할 때</a:t>
            </a:r>
            <a:r>
              <a:rPr lang="en-US" altLang="ko-KR" dirty="0"/>
              <a:t>, </a:t>
            </a:r>
            <a:r>
              <a:rPr lang="ko-KR" altLang="en-US" dirty="0"/>
              <a:t>이는 변수가 </a:t>
            </a:r>
            <a:r>
              <a:rPr lang="en-US" altLang="ko-KR" dirty="0"/>
              <a:t>w</a:t>
            </a:r>
            <a:r>
              <a:rPr lang="ko-KR" altLang="en-US" dirty="0"/>
              <a:t>파라미터로 이뤄진 함수입니다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R(w)</a:t>
            </a:r>
            <a:r>
              <a:rPr lang="ko-KR" altLang="en-US" dirty="0"/>
              <a:t>는 </a:t>
            </a:r>
            <a:r>
              <a:rPr lang="en-US" altLang="ko-KR" dirty="0"/>
              <a:t>w0, w1 </a:t>
            </a:r>
            <a:r>
              <a:rPr lang="ko-KR" altLang="en-US" dirty="0"/>
              <a:t>두개의 </a:t>
            </a:r>
            <a:r>
              <a:rPr lang="en-US" altLang="ko-KR" dirty="0"/>
              <a:t>w </a:t>
            </a:r>
            <a:r>
              <a:rPr lang="ko-KR" altLang="en-US" dirty="0"/>
              <a:t>파라미터를 각각 가지고 있기 때문에 각 변수에 </a:t>
            </a:r>
            <a:r>
              <a:rPr lang="ko-KR" altLang="en-US" dirty="0" err="1"/>
              <a:t>편미분을</a:t>
            </a:r>
            <a:r>
              <a:rPr lang="ko-KR" altLang="en-US" dirty="0"/>
              <a:t> 적용해야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다음과 같이 순차적으로 </a:t>
            </a:r>
            <a:r>
              <a:rPr lang="ko-KR" altLang="en-US" dirty="0" err="1"/>
              <a:t>편미분을</a:t>
            </a:r>
            <a:r>
              <a:rPr lang="ko-KR" altLang="en-US" dirty="0"/>
              <a:t> 수행하고 이 </a:t>
            </a:r>
            <a:r>
              <a:rPr lang="ko-KR" altLang="en-US" dirty="0" err="1"/>
              <a:t>편미분</a:t>
            </a:r>
            <a:r>
              <a:rPr lang="ko-KR" altLang="en-US" dirty="0"/>
              <a:t> </a:t>
            </a:r>
            <a:r>
              <a:rPr lang="ko-KR" altLang="en-US" dirty="0" err="1"/>
              <a:t>결괏값을</a:t>
            </a:r>
            <a:r>
              <a:rPr lang="ko-KR" altLang="en-US" dirty="0"/>
              <a:t> 이전의 </a:t>
            </a:r>
            <a:r>
              <a:rPr lang="en-US" altLang="ko-KR" dirty="0"/>
              <a:t>w</a:t>
            </a:r>
            <a:r>
              <a:rPr lang="ko-KR" altLang="en-US" dirty="0"/>
              <a:t>에서 뺌으로써 새로운 </a:t>
            </a:r>
            <a:r>
              <a:rPr lang="en-US" altLang="ko-KR" dirty="0"/>
              <a:t>w</a:t>
            </a:r>
            <a:r>
              <a:rPr lang="ko-KR" altLang="en-US" dirty="0"/>
              <a:t>에 업데이트를 적용합니다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때</a:t>
            </a:r>
            <a:r>
              <a:rPr lang="en-US" altLang="ko-KR" dirty="0"/>
              <a:t>, </a:t>
            </a:r>
            <a:r>
              <a:rPr lang="ko-KR" altLang="en-US" dirty="0" err="1"/>
              <a:t>편미분</a:t>
            </a:r>
            <a:r>
              <a:rPr lang="ko-KR" altLang="en-US" dirty="0"/>
              <a:t> 값이 너무 클 수 있기 때문에 보정계수를 곱하게 되는데</a:t>
            </a:r>
            <a:r>
              <a:rPr lang="en-US" altLang="ko-KR" dirty="0"/>
              <a:t>, </a:t>
            </a:r>
            <a:r>
              <a:rPr lang="ko-KR" altLang="en-US" dirty="0"/>
              <a:t>이것을 </a:t>
            </a:r>
            <a:r>
              <a:rPr lang="ko-KR" altLang="en-US" dirty="0" err="1"/>
              <a:t>학습률이라고</a:t>
            </a:r>
            <a:r>
              <a:rPr lang="ko-KR" altLang="en-US" dirty="0"/>
              <a:t>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</a:t>
            </a:r>
            <a:r>
              <a:rPr lang="ko-KR" altLang="en-US" dirty="0"/>
              <a:t>스페이스바</a:t>
            </a:r>
            <a:r>
              <a:rPr lang="en-US" altLang="ko-KR" dirty="0"/>
              <a:t>) </a:t>
            </a:r>
            <a:r>
              <a:rPr lang="ko-KR" altLang="en-US" dirty="0"/>
              <a:t>이러한 </a:t>
            </a:r>
            <a:r>
              <a:rPr lang="ko-KR" altLang="en-US" dirty="0" err="1"/>
              <a:t>경사하강법의</a:t>
            </a:r>
            <a:r>
              <a:rPr lang="ko-KR" altLang="en-US" dirty="0"/>
              <a:t> 수식 전개 과정을 파이썬 코드에서 구현할 경우</a:t>
            </a:r>
            <a:r>
              <a:rPr lang="en-US" altLang="ko-KR" dirty="0"/>
              <a:t>, </a:t>
            </a:r>
            <a:r>
              <a:rPr lang="ko-KR" altLang="en-US" dirty="0"/>
              <a:t>입력 배열 </a:t>
            </a:r>
            <a:r>
              <a:rPr lang="en-US" altLang="ko-KR" dirty="0"/>
              <a:t>X</a:t>
            </a:r>
            <a:r>
              <a:rPr lang="ko-KR" altLang="en-US" dirty="0"/>
              <a:t>와 예측 배열 </a:t>
            </a:r>
            <a:r>
              <a:rPr lang="en-US" altLang="ko-KR" dirty="0"/>
              <a:t>y</a:t>
            </a:r>
            <a:r>
              <a:rPr lang="ko-KR" altLang="en-US" dirty="0"/>
              <a:t>는 모두 </a:t>
            </a:r>
            <a:r>
              <a:rPr lang="ko-KR" altLang="en-US" dirty="0" err="1"/>
              <a:t>넘파이</a:t>
            </a:r>
            <a:r>
              <a:rPr lang="ko-KR" altLang="en-US" dirty="0"/>
              <a:t> </a:t>
            </a:r>
            <a:r>
              <a:rPr lang="en-US" altLang="ko-KR" dirty="0" err="1"/>
              <a:t>ndarray</a:t>
            </a:r>
            <a:r>
              <a:rPr lang="ko-KR" altLang="en-US" dirty="0"/>
              <a:t>이기 때문에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간단하게 다음과 같이 선형대수 계산을 통해 행렬의 내적으로 표현할 수 있습니다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9545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1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BASIC </a:t>
            </a:r>
            <a:r>
              <a:rPr lang="ko" sz="2500" b="1" dirty="0">
                <a:solidFill>
                  <a:srgbClr val="19264B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5</a:t>
            </a:r>
            <a:r>
              <a:rPr lang="ko-KR" altLang="en-US" sz="2500" b="1" dirty="0">
                <a:solidFill>
                  <a:srgbClr val="19264B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조</a:t>
            </a:r>
            <a:endParaRPr sz="2500" b="1" dirty="0">
              <a:solidFill>
                <a:srgbClr val="19264B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09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04.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LinearRegression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97E7B1-97EC-3E17-5C5C-8CC100699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1166" y="1724804"/>
            <a:ext cx="6840757" cy="24069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1AF472-3CF3-0731-413E-C772DEC584A8}"/>
              </a:ext>
            </a:extLst>
          </p:cNvPr>
          <p:cNvSpPr txBox="1"/>
          <p:nvPr/>
        </p:nvSpPr>
        <p:spPr>
          <a:xfrm>
            <a:off x="1502112" y="911822"/>
            <a:ext cx="74762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LinearRegression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선형 모델 중 규제가 적용되지 않은 선형회귀를 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사이킷런에서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구현한 클래스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DABCD6-3324-5817-6540-6D4BF909F3FF}"/>
              </a:ext>
            </a:extLst>
          </p:cNvPr>
          <p:cNvSpPr txBox="1"/>
          <p:nvPr/>
        </p:nvSpPr>
        <p:spPr>
          <a:xfrm>
            <a:off x="5867400" y="1843336"/>
            <a:ext cx="2345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Linear_model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모듈</a:t>
            </a:r>
            <a:endParaRPr lang="ko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D6145B-A571-024E-9D4F-717EC347A543}"/>
              </a:ext>
            </a:extLst>
          </p:cNvPr>
          <p:cNvSpPr txBox="1"/>
          <p:nvPr/>
        </p:nvSpPr>
        <p:spPr>
          <a:xfrm>
            <a:off x="1502112" y="4198664"/>
            <a:ext cx="74762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다중 공선성 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(multi-collinearity)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피처 간의 상관관계가 매우 높은 경우 분산이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매우 커져서 오류에 매우 민감해지는 문제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B64C3D6-3D82-4BE0-A120-CF6A7FC78A0A}"/>
              </a:ext>
            </a:extLst>
          </p:cNvPr>
          <p:cNvSpPr/>
          <p:nvPr/>
        </p:nvSpPr>
        <p:spPr>
          <a:xfrm>
            <a:off x="2006600" y="3313371"/>
            <a:ext cx="1278467" cy="191829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C9921D-A47A-8E05-C4A6-E709DCD02DF8}"/>
              </a:ext>
            </a:extLst>
          </p:cNvPr>
          <p:cNvSpPr txBox="1"/>
          <p:nvPr/>
        </p:nvSpPr>
        <p:spPr>
          <a:xfrm>
            <a:off x="4686301" y="3505200"/>
            <a:ext cx="3526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Ordinary Least Square </a:t>
            </a:r>
            <a:r>
              <a:rPr lang="ko-KR" altLang="en-US" sz="20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방식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76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38" name="Picture 2" descr="회귀모델, 분류모델 평가지표. 1. Regression Evaluation Metrics | by Yeju Ham | Medium">
            <a:extLst>
              <a:ext uri="{FF2B5EF4-FFF2-40B4-BE49-F238E27FC236}">
                <a16:creationId xmlns:a16="http://schemas.microsoft.com/office/drawing/2014/main" id="{7F32A2FC-1359-5087-AC1D-C9AE908F8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049" y="740420"/>
            <a:ext cx="7595076" cy="338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11578F-E43C-1B4F-9F88-1FBDBFA852ED}"/>
              </a:ext>
            </a:extLst>
          </p:cNvPr>
          <p:cNvSpPr txBox="1"/>
          <p:nvPr/>
        </p:nvSpPr>
        <p:spPr>
          <a:xfrm>
            <a:off x="1481117" y="173920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회귀 평가 지표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993DDE-3BE8-BFB3-26C4-56F834404B04}"/>
              </a:ext>
            </a:extLst>
          </p:cNvPr>
          <p:cNvSpPr txBox="1"/>
          <p:nvPr/>
        </p:nvSpPr>
        <p:spPr>
          <a:xfrm>
            <a:off x="1481117" y="4164129"/>
            <a:ext cx="7595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MSE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en-US" altLang="ko-KR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mean_squared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-error(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실제값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예측값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squared=True)</a:t>
            </a:r>
          </a:p>
          <a:p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RMSE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en-US" altLang="ko-KR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mean_squared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-error(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실제값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예측값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squared=False)</a:t>
            </a:r>
          </a:p>
        </p:txBody>
      </p:sp>
    </p:spTree>
    <p:extLst>
      <p:ext uri="{BB962C8B-B14F-4D97-AF65-F5344CB8AC3E}">
        <p14:creationId xmlns:p14="http://schemas.microsoft.com/office/powerpoint/2010/main" val="268494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05.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다항 회귀와 과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대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적합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/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과소적합 이해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60E736-A67C-133F-F05D-11AEC767B59F}"/>
              </a:ext>
            </a:extLst>
          </p:cNvPr>
          <p:cNvSpPr/>
          <p:nvPr/>
        </p:nvSpPr>
        <p:spPr>
          <a:xfrm>
            <a:off x="1949226" y="877749"/>
            <a:ext cx="614302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다항 </a:t>
            </a:r>
            <a:r>
              <a:rPr lang="en-US" altLang="ko-KR" sz="4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(Polynomial) </a:t>
            </a:r>
            <a:r>
              <a:rPr lang="ko-KR" altLang="en-US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회귀</a:t>
            </a:r>
            <a:endParaRPr lang="en-US" altLang="ko-KR" sz="4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D81DA6-BE2E-5257-D83D-2110C3E75544}"/>
              </a:ext>
            </a:extLst>
          </p:cNvPr>
          <p:cNvSpPr txBox="1"/>
          <p:nvPr/>
        </p:nvSpPr>
        <p:spPr>
          <a:xfrm>
            <a:off x="1147220" y="1645905"/>
            <a:ext cx="80522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독립변수의 단항식이 아닌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고차 방정식과 같은 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다항식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으로 표현되는 회귀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회귀 계수는 선형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!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다항 회귀는 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선형 회귀</a:t>
            </a:r>
            <a:endParaRPr lang="en-US" altLang="ko-KR" sz="2000" b="1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7170" name="Picture 2" descr="다항 회귀">
            <a:extLst>
              <a:ext uri="{FF2B5EF4-FFF2-40B4-BE49-F238E27FC236}">
                <a16:creationId xmlns:a16="http://schemas.microsoft.com/office/drawing/2014/main" id="{C00433E6-5250-5E36-ADF2-9D6F9D1AC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2" y="2447641"/>
            <a:ext cx="3864031" cy="2562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63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7A78D96-D97A-06FA-C12E-F091C4419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016" y="653705"/>
            <a:ext cx="5791702" cy="333022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A5EAAEB-0246-2E8B-116D-466546F5044B}"/>
              </a:ext>
            </a:extLst>
          </p:cNvPr>
          <p:cNvSpPr/>
          <p:nvPr/>
        </p:nvSpPr>
        <p:spPr>
          <a:xfrm>
            <a:off x="3335866" y="2335754"/>
            <a:ext cx="2065867" cy="222077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ED664C-CD85-73D3-F760-64C6E746C864}"/>
              </a:ext>
            </a:extLst>
          </p:cNvPr>
          <p:cNvSpPr txBox="1"/>
          <p:nvPr/>
        </p:nvSpPr>
        <p:spPr>
          <a:xfrm>
            <a:off x="1328717" y="4153264"/>
            <a:ext cx="7747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PolynomialFeatures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degree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파라미터를 통해 입력 받은 단항식 피처를 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degree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 해당하는 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다항식 피처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변환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ABF68C-906C-EEC4-AA9A-2E242976D826}"/>
              </a:ext>
            </a:extLst>
          </p:cNvPr>
          <p:cNvSpPr txBox="1"/>
          <p:nvPr/>
        </p:nvSpPr>
        <p:spPr>
          <a:xfrm>
            <a:off x="1481117" y="173920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사이킷런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비선형 함수를 선형 모델에 적용시키는 방법 사용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031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B1C4601-0D53-F9AE-525E-EBDB9B99C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731" y="778480"/>
            <a:ext cx="7780464" cy="31669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19530D-CD86-EA98-5CDA-37D963869001}"/>
              </a:ext>
            </a:extLst>
          </p:cNvPr>
          <p:cNvSpPr txBox="1"/>
          <p:nvPr/>
        </p:nvSpPr>
        <p:spPr>
          <a:xfrm>
            <a:off x="1481117" y="199321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다항 회귀의 문제점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C286DC-DCE8-CF56-997B-B45667513DCF}"/>
              </a:ext>
            </a:extLst>
          </p:cNvPr>
          <p:cNvSpPr txBox="1"/>
          <p:nvPr/>
        </p:nvSpPr>
        <p:spPr>
          <a:xfrm>
            <a:off x="1286382" y="4136330"/>
            <a:ext cx="7747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차수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(degree)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높일수록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학습데이터에만 맞춘 학습이 이루어져 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테스트 환경에서는 오히려 예측 정확도 떨어짐 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&gt;&gt; </a:t>
            </a:r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과적합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문제</a:t>
            </a:r>
            <a:endParaRPr lang="en-US" altLang="ko-KR" sz="2000" b="1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371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31A9D8F-5BAD-3687-DBF0-0F7467ADF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726" y="757580"/>
            <a:ext cx="4304528" cy="41361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256B0D-0F25-00DF-8F37-7E25D2CECCEA}"/>
              </a:ext>
            </a:extLst>
          </p:cNvPr>
          <p:cNvSpPr txBox="1"/>
          <p:nvPr/>
        </p:nvSpPr>
        <p:spPr>
          <a:xfrm>
            <a:off x="1481117" y="199321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(Bias)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 분산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(Variance)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03C1F-90F0-F071-EA5A-22879DD73A9A}"/>
              </a:ext>
            </a:extLst>
          </p:cNvPr>
          <p:cNvSpPr txBox="1"/>
          <p:nvPr/>
        </p:nvSpPr>
        <p:spPr>
          <a:xfrm>
            <a:off x="1780502" y="1547911"/>
            <a:ext cx="952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분산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B14DD0-82AC-2287-2B58-0760CCD8C00C}"/>
              </a:ext>
            </a:extLst>
          </p:cNvPr>
          <p:cNvSpPr txBox="1"/>
          <p:nvPr/>
        </p:nvSpPr>
        <p:spPr>
          <a:xfrm>
            <a:off x="7314511" y="1547911"/>
            <a:ext cx="952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분산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3CCD5-AEC1-0B97-094C-E47300CF3548}"/>
              </a:ext>
            </a:extLst>
          </p:cNvPr>
          <p:cNvSpPr txBox="1"/>
          <p:nvPr/>
        </p:nvSpPr>
        <p:spPr>
          <a:xfrm>
            <a:off x="1780502" y="3732311"/>
            <a:ext cx="952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분산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49CD3-D0FA-84BC-1AAC-726D4E18B2AE}"/>
              </a:ext>
            </a:extLst>
          </p:cNvPr>
          <p:cNvSpPr txBox="1"/>
          <p:nvPr/>
        </p:nvSpPr>
        <p:spPr>
          <a:xfrm>
            <a:off x="7314511" y="3732311"/>
            <a:ext cx="952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분산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431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314EF24-E1C9-2399-94E8-FFED98B4B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8023" y="767439"/>
            <a:ext cx="4656223" cy="29491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FF6CAD-D03E-9CB2-B8F0-831E3E099B4D}"/>
              </a:ext>
            </a:extLst>
          </p:cNvPr>
          <p:cNvSpPr txBox="1"/>
          <p:nvPr/>
        </p:nvSpPr>
        <p:spPr>
          <a:xfrm>
            <a:off x="1481117" y="199321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(Bias) -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분산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(Variance) Trade Off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6EE17F-EADB-67F8-54C0-F997FB466B6B}"/>
              </a:ext>
            </a:extLst>
          </p:cNvPr>
          <p:cNvSpPr txBox="1"/>
          <p:nvPr/>
        </p:nvSpPr>
        <p:spPr>
          <a:xfrm>
            <a:off x="1257288" y="3758965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일반적으로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편향과 분산은 한쪽이 높으면 한쪽이 낮아지는 관계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D17F4E-3E14-6242-E1D9-C5D6C7C3F18C}"/>
              </a:ext>
            </a:extLst>
          </p:cNvPr>
          <p:cNvSpPr txBox="1"/>
          <p:nvPr/>
        </p:nvSpPr>
        <p:spPr>
          <a:xfrm>
            <a:off x="1658913" y="4246401"/>
            <a:ext cx="3920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과소적합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높은 </a:t>
            </a:r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변향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낮은 분산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과적합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높은 분산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낮은 편향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8194" name="Picture 2" descr="Bias-variance tradeoff on Machine Learning models: (a) Illustration of... |  Download Scientific Diagram">
            <a:extLst>
              <a:ext uri="{FF2B5EF4-FFF2-40B4-BE49-F238E27FC236}">
                <a16:creationId xmlns:a16="http://schemas.microsoft.com/office/drawing/2014/main" id="{E0ED3852-CFA7-45BD-89FD-8EDAD21E1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88" y="706814"/>
            <a:ext cx="7793450" cy="294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02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06.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규제 선형 모델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릿지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,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라쏘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엘라스틱넷</a:t>
            </a:r>
            <a:endParaRPr lang="en-US" altLang="ko-KR" sz="20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BEFDB63-3459-0921-A0D3-30C2E52FEB9C}"/>
              </a:ext>
            </a:extLst>
          </p:cNvPr>
          <p:cNvGraphicFramePr>
            <a:graphicFrameLocks noGrp="1"/>
          </p:cNvGraphicFramePr>
          <p:nvPr/>
        </p:nvGraphicFramePr>
        <p:xfrm>
          <a:off x="1714501" y="900459"/>
          <a:ext cx="6831622" cy="19542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84397">
                  <a:extLst>
                    <a:ext uri="{9D8B030D-6E8A-4147-A177-3AD203B41FA5}">
                      <a16:colId xmlns:a16="http://schemas.microsoft.com/office/drawing/2014/main" val="3637039156"/>
                    </a:ext>
                  </a:extLst>
                </a:gridCol>
                <a:gridCol w="2868023">
                  <a:extLst>
                    <a:ext uri="{9D8B030D-6E8A-4147-A177-3AD203B41FA5}">
                      <a16:colId xmlns:a16="http://schemas.microsoft.com/office/drawing/2014/main" val="3992834256"/>
                    </a:ext>
                  </a:extLst>
                </a:gridCol>
                <a:gridCol w="2979202">
                  <a:extLst>
                    <a:ext uri="{9D8B030D-6E8A-4147-A177-3AD203B41FA5}">
                      <a16:colId xmlns:a16="http://schemas.microsoft.com/office/drawing/2014/main" val="3623125530"/>
                    </a:ext>
                  </a:extLst>
                </a:gridCol>
              </a:tblGrid>
              <a:tr h="2949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• </a:t>
                      </a:r>
                      <a:r>
                        <a:rPr lang="ko-KR" altLang="en-US" sz="1600" dirty="0" err="1"/>
                        <a:t>릿지</a:t>
                      </a:r>
                      <a:r>
                        <a:rPr lang="ko-KR" altLang="en-US" sz="1600" dirty="0"/>
                        <a:t> 회귀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• </a:t>
                      </a:r>
                      <a:r>
                        <a:rPr lang="ko-KR" altLang="en-US" sz="1600" dirty="0" err="1"/>
                        <a:t>라쏘</a:t>
                      </a:r>
                      <a:r>
                        <a:rPr lang="ko-KR" altLang="en-US" sz="1600" dirty="0"/>
                        <a:t> 회귀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616703"/>
                  </a:ext>
                </a:extLst>
              </a:tr>
              <a:tr h="455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비용함수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Min(RSS(W)+α*||W</a:t>
                      </a:r>
                      <a:r>
                        <a:rPr lang="ko-KR" altLang="en-US" dirty="0"/>
                        <a:t>₂</a:t>
                      </a:r>
                      <a:r>
                        <a:rPr lang="en-US" altLang="ko-KR" dirty="0"/>
                        <a:t>||²)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Min(RSS(W)+α*||W</a:t>
                      </a:r>
                      <a:r>
                        <a:rPr lang="ko-KR" altLang="en-US" dirty="0"/>
                        <a:t>₁</a:t>
                      </a:r>
                      <a:r>
                        <a:rPr lang="en-US" altLang="ko-KR" dirty="0"/>
                        <a:t>||)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3151869"/>
                  </a:ext>
                </a:extLst>
              </a:tr>
              <a:tr h="5376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규제 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L2 </a:t>
                      </a:r>
                      <a:r>
                        <a:rPr lang="ko-KR" altLang="en-US" dirty="0"/>
                        <a:t>규제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L1 </a:t>
                      </a:r>
                      <a:r>
                        <a:rPr lang="ko-KR" altLang="en-US" dirty="0"/>
                        <a:t>규제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3920947"/>
                  </a:ext>
                </a:extLst>
              </a:tr>
              <a:tr h="5630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회귀계수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ㅡ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r>
                        <a:rPr lang="ko-KR" altLang="en-US" dirty="0"/>
                        <a:t>으로 만들 수 있음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5048374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0C8FFAC1-12A2-23C2-A33A-D9AE8F7041AD}"/>
              </a:ext>
            </a:extLst>
          </p:cNvPr>
          <p:cNvGraphicFramePr>
            <a:graphicFrameLocks noGrp="1"/>
          </p:cNvGraphicFramePr>
          <p:nvPr/>
        </p:nvGraphicFramePr>
        <p:xfrm>
          <a:off x="2696618" y="2854680"/>
          <a:ext cx="2883877" cy="167933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83877">
                  <a:extLst>
                    <a:ext uri="{9D8B030D-6E8A-4147-A177-3AD203B41FA5}">
                      <a16:colId xmlns:a16="http://schemas.microsoft.com/office/drawing/2014/main" val="382114426"/>
                    </a:ext>
                  </a:extLst>
                </a:gridCol>
              </a:tblGrid>
              <a:tr h="392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• </a:t>
                      </a:r>
                      <a:r>
                        <a:rPr lang="ko-KR" altLang="en-US" sz="1600" dirty="0" err="1"/>
                        <a:t>엘라스틱넷</a:t>
                      </a:r>
                      <a:r>
                        <a:rPr lang="ko-KR" altLang="en-US" sz="1600" dirty="0"/>
                        <a:t> 회귀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4037052"/>
                  </a:ext>
                </a:extLst>
              </a:tr>
              <a:tr h="4439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Min(RSS(W)+α</a:t>
                      </a:r>
                      <a:r>
                        <a:rPr lang="ko-KR" altLang="en-US" dirty="0"/>
                        <a:t>₂</a:t>
                      </a:r>
                      <a:r>
                        <a:rPr lang="en-US" altLang="ko-KR" dirty="0"/>
                        <a:t>*||W</a:t>
                      </a:r>
                      <a:r>
                        <a:rPr lang="ko-KR" altLang="en-US" dirty="0"/>
                        <a:t>₂</a:t>
                      </a:r>
                      <a:r>
                        <a:rPr lang="en-US" altLang="ko-KR" dirty="0"/>
                        <a:t>||²+α</a:t>
                      </a:r>
                      <a:r>
                        <a:rPr lang="ko-KR" altLang="en-US" dirty="0"/>
                        <a:t>₁</a:t>
                      </a:r>
                      <a:r>
                        <a:rPr lang="en-US" altLang="ko-KR" dirty="0"/>
                        <a:t>*||W</a:t>
                      </a:r>
                      <a:r>
                        <a:rPr lang="ko-KR" altLang="en-US" dirty="0"/>
                        <a:t>₁</a:t>
                      </a:r>
                      <a:r>
                        <a:rPr lang="en-US" altLang="ko-KR" dirty="0"/>
                        <a:t>||)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673798"/>
                  </a:ext>
                </a:extLst>
              </a:tr>
              <a:tr h="4213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L1, L2 </a:t>
                      </a:r>
                      <a:r>
                        <a:rPr lang="ko-KR" altLang="en-US" dirty="0"/>
                        <a:t>규제 결합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230769"/>
                  </a:ext>
                </a:extLst>
              </a:tr>
              <a:tr h="4213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급격한 변동 막을 수 있음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5025250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35ED67B8-65CE-02E0-0598-E9C78FC5E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081" y="2959809"/>
            <a:ext cx="2222828" cy="204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36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84E4F6F6-0BCD-5AC1-4D4B-35F132ADE11B}"/>
              </a:ext>
            </a:extLst>
          </p:cNvPr>
          <p:cNvSpPr txBox="1"/>
          <p:nvPr/>
        </p:nvSpPr>
        <p:spPr>
          <a:xfrm>
            <a:off x="1417767" y="18378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07.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로지스틱 회귀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F293BB-D148-0DA0-E14C-AAB21164E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9834" y="3217979"/>
            <a:ext cx="3689850" cy="19634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69E212-E54E-29BB-F023-8B0FBFC92040}"/>
              </a:ext>
            </a:extLst>
          </p:cNvPr>
          <p:cNvSpPr txBox="1"/>
          <p:nvPr/>
        </p:nvSpPr>
        <p:spPr>
          <a:xfrm>
            <a:off x="1811216" y="685824"/>
            <a:ext cx="6873998" cy="28469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ko-KR" altLang="en-US" sz="1500" b="1" i="0" dirty="0">
                <a:solidFill>
                  <a:srgbClr val="374151"/>
                </a:solidFill>
                <a:effectLst/>
                <a:latin typeface="+mj-lt"/>
              </a:rPr>
              <a:t>정의</a:t>
            </a:r>
            <a:r>
              <a:rPr lang="en-US" altLang="ko-KR" sz="1500" b="1" i="0" dirty="0">
                <a:solidFill>
                  <a:srgbClr val="374151"/>
                </a:solidFill>
                <a:effectLst/>
                <a:latin typeface="+mj-lt"/>
              </a:rPr>
              <a:t>: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로지스틱 회귀는 선형 회귀와 유사하지만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,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이진 </a:t>
            </a:r>
            <a:r>
              <a:rPr lang="ko-KR" altLang="en-US" sz="1500" i="0" u="sng" dirty="0">
                <a:solidFill>
                  <a:srgbClr val="374151"/>
                </a:solidFill>
                <a:effectLst/>
                <a:latin typeface="+mj-lt"/>
              </a:rPr>
              <a:t>분류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 문제에 적용됩니다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종속 변수가 </a:t>
            </a:r>
            <a:r>
              <a:rPr lang="ko-KR" altLang="en-US" sz="1500" b="0" i="0" dirty="0" err="1">
                <a:solidFill>
                  <a:srgbClr val="374151"/>
                </a:solidFill>
                <a:effectLst/>
                <a:latin typeface="+mj-lt"/>
              </a:rPr>
              <a:t>범주형이며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,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주로 </a:t>
            </a:r>
            <a:r>
              <a:rPr lang="en-US" altLang="ko-KR" sz="1500" b="0" i="0" u="sng" dirty="0">
                <a:solidFill>
                  <a:srgbClr val="374151"/>
                </a:solidFill>
                <a:effectLst/>
                <a:latin typeface="+mj-lt"/>
              </a:rPr>
              <a:t>0</a:t>
            </a:r>
            <a:r>
              <a:rPr lang="ko-KR" altLang="en-US" sz="1500" b="0" i="0" u="sng" dirty="0">
                <a:solidFill>
                  <a:srgbClr val="374151"/>
                </a:solidFill>
                <a:effectLst/>
                <a:latin typeface="+mj-lt"/>
              </a:rPr>
              <a:t>과 </a:t>
            </a:r>
            <a:r>
              <a:rPr lang="en-US" altLang="ko-KR" sz="1500" b="0" i="0" u="sng" dirty="0">
                <a:solidFill>
                  <a:srgbClr val="374151"/>
                </a:solidFill>
                <a:effectLst/>
                <a:latin typeface="+mj-lt"/>
              </a:rPr>
              <a:t>1</a:t>
            </a:r>
            <a:r>
              <a:rPr lang="ko-KR" altLang="en-US" sz="1500" b="0" i="0" u="sng" dirty="0">
                <a:solidFill>
                  <a:srgbClr val="374151"/>
                </a:solidFill>
                <a:effectLst/>
                <a:latin typeface="+mj-lt"/>
              </a:rPr>
              <a:t>의 값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을 갖습니다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sz="1500" b="0" i="0" dirty="0">
              <a:solidFill>
                <a:srgbClr val="37415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ko-KR" altLang="en-US" sz="1500" b="1" i="0" dirty="0">
                <a:solidFill>
                  <a:srgbClr val="374151"/>
                </a:solidFill>
                <a:effectLst/>
                <a:latin typeface="+mj-lt"/>
              </a:rPr>
              <a:t>로지스틱 함수 </a:t>
            </a:r>
            <a:r>
              <a:rPr lang="en-US" altLang="ko-KR" sz="1500" b="1" i="0" dirty="0">
                <a:solidFill>
                  <a:srgbClr val="374151"/>
                </a:solidFill>
                <a:effectLst/>
                <a:latin typeface="+mj-lt"/>
              </a:rPr>
              <a:t>(</a:t>
            </a:r>
            <a:r>
              <a:rPr lang="ko-KR" altLang="en-US" sz="1500" b="1" i="0" dirty="0" err="1">
                <a:solidFill>
                  <a:srgbClr val="374151"/>
                </a:solidFill>
                <a:effectLst/>
                <a:latin typeface="+mj-lt"/>
              </a:rPr>
              <a:t>시그모이드</a:t>
            </a:r>
            <a:r>
              <a:rPr lang="ko-KR" altLang="en-US" sz="1500" b="1" i="0" dirty="0">
                <a:solidFill>
                  <a:srgbClr val="374151"/>
                </a:solidFill>
                <a:effectLst/>
                <a:latin typeface="+mj-lt"/>
              </a:rPr>
              <a:t> 함수</a:t>
            </a:r>
            <a:r>
              <a:rPr lang="en-US" altLang="ko-KR" sz="1500" b="1" i="0" dirty="0">
                <a:solidFill>
                  <a:srgbClr val="374151"/>
                </a:solidFill>
                <a:effectLst/>
                <a:latin typeface="+mj-lt"/>
              </a:rPr>
              <a:t>):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로지스틱 함수는 입력 값을 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0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과 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1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사이의 확률로 변환합니다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i="0" u="sng" dirty="0" err="1">
                <a:solidFill>
                  <a:srgbClr val="374151"/>
                </a:solidFill>
                <a:effectLst/>
                <a:latin typeface="+mj-lt"/>
              </a:rPr>
              <a:t>시그모이드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 함수라고도 불립니다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sz="1500" b="0" i="0" dirty="0">
              <a:solidFill>
                <a:srgbClr val="37415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ko-KR" altLang="en-US" sz="1500" b="1" i="0" dirty="0">
                <a:solidFill>
                  <a:srgbClr val="374151"/>
                </a:solidFill>
                <a:effectLst/>
                <a:latin typeface="+mj-lt"/>
              </a:rPr>
              <a:t>확률 추정</a:t>
            </a:r>
            <a:r>
              <a:rPr lang="en-US" altLang="ko-KR" sz="1500" b="1" i="0" dirty="0">
                <a:solidFill>
                  <a:srgbClr val="374151"/>
                </a:solidFill>
                <a:effectLst/>
                <a:latin typeface="+mj-lt"/>
              </a:rPr>
              <a:t>: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로지스틱 회귀는 각 클래스에 속할 </a:t>
            </a:r>
            <a:r>
              <a:rPr lang="ko-KR" altLang="en-US" sz="1500" b="0" i="0" u="sng" dirty="0">
                <a:solidFill>
                  <a:srgbClr val="374151"/>
                </a:solidFill>
                <a:effectLst/>
                <a:latin typeface="+mj-lt"/>
              </a:rPr>
              <a:t>확률을 추정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합니다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457200" lvl="1" algn="l"/>
            <a:r>
              <a:rPr lang="en-US" altLang="ko-KR" sz="1500" dirty="0">
                <a:latin typeface="+mj-lt"/>
              </a:rPr>
              <a:t>• </a:t>
            </a:r>
            <a:r>
              <a:rPr lang="ko-KR" altLang="en-US" sz="1500" b="0" i="0" dirty="0">
                <a:solidFill>
                  <a:srgbClr val="374151"/>
                </a:solidFill>
                <a:effectLst/>
                <a:latin typeface="+mj-lt"/>
              </a:rPr>
              <a:t>추정된 확률을 기준으로 분류 결정을 내립니다</a:t>
            </a:r>
            <a:r>
              <a:rPr lang="en-US" altLang="ko-KR" sz="15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7083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8FB469F6-9C14-DF3C-B47B-B9A8FB2D138F}"/>
              </a:ext>
            </a:extLst>
          </p:cNvPr>
          <p:cNvSpPr txBox="1"/>
          <p:nvPr/>
        </p:nvSpPr>
        <p:spPr>
          <a:xfrm>
            <a:off x="1353975" y="166198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08.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트리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F7C154-98A3-350E-2285-39B1206657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27"/>
          <a:stretch/>
        </p:blipFill>
        <p:spPr>
          <a:xfrm>
            <a:off x="2364602" y="2829553"/>
            <a:ext cx="5230059" cy="23139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D91F05-83F4-F3B3-0CD3-33AF20DD7E23}"/>
              </a:ext>
            </a:extLst>
          </p:cNvPr>
          <p:cNvSpPr txBox="1"/>
          <p:nvPr/>
        </p:nvSpPr>
        <p:spPr>
          <a:xfrm>
            <a:off x="1353963" y="859224"/>
            <a:ext cx="797045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ko-KR" altLang="en-US" sz="1600" b="1" i="0" dirty="0">
                <a:solidFill>
                  <a:srgbClr val="374151"/>
                </a:solidFill>
                <a:effectLst/>
                <a:latin typeface="+mj-lt"/>
              </a:rPr>
              <a:t> 정의</a:t>
            </a:r>
            <a:r>
              <a:rPr lang="en-US" altLang="ko-KR" sz="1600" b="1" i="0" dirty="0">
                <a:solidFill>
                  <a:srgbClr val="37415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결정 트리 알고리즘을 확장하여 연속적인 값을 예측하는 모델입니다</a:t>
            </a:r>
            <a:r>
              <a:rPr lang="en-US" altLang="ko-KR" sz="16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결정 트리와 비슷한 구조를 가지며</a:t>
            </a:r>
            <a:r>
              <a:rPr lang="en-US" altLang="ko-KR" sz="1600" b="0" i="0" dirty="0">
                <a:solidFill>
                  <a:srgbClr val="374151"/>
                </a:solidFill>
                <a:effectLst/>
                <a:latin typeface="+mj-lt"/>
              </a:rPr>
              <a:t>, </a:t>
            </a: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각 </a:t>
            </a:r>
            <a:r>
              <a:rPr lang="ko-KR" altLang="en-US" sz="1600" b="0" i="0" u="sng" dirty="0">
                <a:solidFill>
                  <a:srgbClr val="374151"/>
                </a:solidFill>
                <a:effectLst/>
                <a:latin typeface="+mj-lt"/>
              </a:rPr>
              <a:t>리프 노드에서 </a:t>
            </a:r>
            <a:r>
              <a:rPr lang="ko-KR" altLang="en-US" sz="1600" b="0" i="0" u="sng" dirty="0" err="1">
                <a:solidFill>
                  <a:srgbClr val="374151"/>
                </a:solidFill>
                <a:effectLst/>
                <a:latin typeface="+mj-lt"/>
              </a:rPr>
              <a:t>예측값</a:t>
            </a:r>
            <a:r>
              <a:rPr lang="ko-KR" altLang="en-US" sz="1600" b="0" i="0" dirty="0" err="1">
                <a:solidFill>
                  <a:srgbClr val="374151"/>
                </a:solidFill>
                <a:effectLst/>
                <a:latin typeface="+mj-lt"/>
              </a:rPr>
              <a:t>을</a:t>
            </a: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 생성합니다</a:t>
            </a:r>
            <a:r>
              <a:rPr lang="en-US" altLang="ko-KR" sz="16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algn="l">
              <a:buFont typeface="+mj-lt"/>
              <a:buAutoNum type="arabicPeriod"/>
            </a:pPr>
            <a:endParaRPr lang="en-US" altLang="ko-KR" sz="1600" b="0" i="0" dirty="0">
              <a:solidFill>
                <a:srgbClr val="37415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ko-KR" altLang="en-US" sz="1600" b="1" i="0" dirty="0">
                <a:solidFill>
                  <a:srgbClr val="374151"/>
                </a:solidFill>
                <a:effectLst/>
                <a:latin typeface="+mj-lt"/>
              </a:rPr>
              <a:t> 예측 방법</a:t>
            </a:r>
            <a:r>
              <a:rPr lang="en-US" altLang="ko-KR" sz="1600" b="1" i="0" dirty="0">
                <a:solidFill>
                  <a:srgbClr val="37415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새로운 데이터가 트리를 따라 내려가면서 해당하는 리프 노드에 도달합니다</a:t>
            </a:r>
            <a:r>
              <a:rPr lang="en-US" altLang="ko-KR" sz="16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ko-KR" altLang="en-US" sz="1600" b="0" i="0" u="sng" dirty="0">
                <a:solidFill>
                  <a:srgbClr val="374151"/>
                </a:solidFill>
                <a:effectLst/>
                <a:latin typeface="+mj-lt"/>
              </a:rPr>
              <a:t>리프 노드의 평균 값이 최종 </a:t>
            </a:r>
            <a:r>
              <a:rPr lang="ko-KR" altLang="en-US" sz="1600" b="0" i="0" u="sng" dirty="0" err="1">
                <a:solidFill>
                  <a:srgbClr val="374151"/>
                </a:solidFill>
                <a:effectLst/>
                <a:latin typeface="+mj-lt"/>
              </a:rPr>
              <a:t>예측값</a:t>
            </a:r>
            <a:r>
              <a:rPr lang="ko-KR" altLang="en-US" sz="1600" b="0" i="0" dirty="0" err="1">
                <a:solidFill>
                  <a:srgbClr val="374151"/>
                </a:solidFill>
                <a:effectLst/>
                <a:latin typeface="+mj-lt"/>
              </a:rPr>
              <a:t>으로</a:t>
            </a:r>
            <a:r>
              <a:rPr lang="ko-KR" altLang="en-US" sz="1600" b="0" i="0" dirty="0">
                <a:solidFill>
                  <a:srgbClr val="374151"/>
                </a:solidFill>
                <a:effectLst/>
                <a:latin typeface="+mj-lt"/>
              </a:rPr>
              <a:t> 사용됩니다</a:t>
            </a:r>
            <a:r>
              <a:rPr lang="en-US" altLang="ko-KR" sz="1600" b="0" i="0" dirty="0">
                <a:solidFill>
                  <a:srgbClr val="374151"/>
                </a:solidFill>
                <a:effectLst/>
                <a:latin typeface="+mj-lt"/>
              </a:rPr>
              <a:t>.</a:t>
            </a:r>
          </a:p>
          <a:p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4252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목차</a:t>
            </a: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: 5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장 회귀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3ABDBC44-20C0-2E51-8B79-DD83283242F0}"/>
              </a:ext>
            </a:extLst>
          </p:cNvPr>
          <p:cNvSpPr txBox="1"/>
          <p:nvPr/>
        </p:nvSpPr>
        <p:spPr>
          <a:xfrm>
            <a:off x="1616574" y="866927"/>
            <a:ext cx="6440225" cy="4278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latin typeface="+mn-ea"/>
                <a:ea typeface="+mn-ea"/>
              </a:rPr>
              <a:t>01. </a:t>
            </a:r>
            <a:r>
              <a:rPr lang="ko-KR" altLang="en-US" dirty="0">
                <a:latin typeface="+mn-ea"/>
                <a:ea typeface="+mn-ea"/>
              </a:rPr>
              <a:t>회귀 소개</a:t>
            </a:r>
            <a:endParaRPr lang="en-US" altLang="ko-KR" dirty="0">
              <a:latin typeface="+mn-ea"/>
              <a:ea typeface="+mn-ea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>
              <a:latin typeface="+mn-ea"/>
              <a:ea typeface="+mn-ea"/>
              <a:cs typeface="함초롬바탕" panose="02030604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ea"/>
                <a:ea typeface="+mn-ea"/>
              </a:rPr>
              <a:t>02. </a:t>
            </a:r>
            <a:r>
              <a:rPr lang="ko-KR" altLang="en-US" dirty="0">
                <a:latin typeface="+mn-ea"/>
                <a:ea typeface="+mn-ea"/>
              </a:rPr>
              <a:t>단순 선형 회귀를 통한 회귀 이해</a:t>
            </a:r>
            <a:endParaRPr dirty="0">
              <a:latin typeface="+mn-ea"/>
              <a:ea typeface="+mn-ea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ea"/>
                <a:ea typeface="+mn-ea"/>
              </a:rPr>
              <a:t>03. </a:t>
            </a:r>
            <a:r>
              <a:rPr lang="ko-KR" altLang="en-US" dirty="0">
                <a:latin typeface="+mn-ea"/>
                <a:ea typeface="+mn-ea"/>
              </a:rPr>
              <a:t>비용 최소화하기 </a:t>
            </a:r>
            <a:r>
              <a:rPr lang="en-US" altLang="ko-KR" dirty="0">
                <a:latin typeface="+mn-ea"/>
                <a:ea typeface="+mn-ea"/>
              </a:rPr>
              <a:t>– </a:t>
            </a:r>
            <a:r>
              <a:rPr lang="ko-KR" altLang="en-US" dirty="0">
                <a:latin typeface="+mn-ea"/>
                <a:ea typeface="+mn-ea"/>
              </a:rPr>
              <a:t>경사 </a:t>
            </a:r>
            <a:r>
              <a:rPr lang="ko-KR" altLang="en-US" dirty="0" err="1">
                <a:latin typeface="+mn-ea"/>
                <a:ea typeface="+mn-ea"/>
              </a:rPr>
              <a:t>하강법</a:t>
            </a:r>
            <a:r>
              <a:rPr lang="ko-KR" altLang="en-US" dirty="0">
                <a:latin typeface="+mn-ea"/>
                <a:ea typeface="+mn-ea"/>
              </a:rPr>
              <a:t> 소개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ea"/>
                <a:ea typeface="+mn-ea"/>
              </a:rPr>
              <a:t>04. </a:t>
            </a:r>
            <a:r>
              <a:rPr lang="ko-KR" altLang="en-US" dirty="0" err="1">
                <a:latin typeface="+mn-ea"/>
                <a:ea typeface="+mn-ea"/>
              </a:rPr>
              <a:t>사이킷런</a:t>
            </a:r>
            <a:r>
              <a:rPr lang="ko-KR" altLang="en-US" dirty="0">
                <a:latin typeface="+mn-ea"/>
                <a:ea typeface="+mn-ea"/>
              </a:rPr>
              <a:t> </a:t>
            </a:r>
            <a:r>
              <a:rPr lang="en-US" altLang="ko-KR" dirty="0">
                <a:latin typeface="+mn-ea"/>
                <a:ea typeface="+mn-ea"/>
              </a:rPr>
              <a:t>Linear Regression</a:t>
            </a:r>
            <a:r>
              <a:rPr lang="ko-KR" altLang="en-US" dirty="0">
                <a:latin typeface="+mn-ea"/>
                <a:ea typeface="+mn-ea"/>
              </a:rPr>
              <a:t>을 이용한 보스턴 주택 가격 예측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05. </a:t>
            </a:r>
            <a:r>
              <a:rPr lang="ko-KR" altLang="en-US" dirty="0">
                <a:latin typeface="+mn-ea"/>
                <a:ea typeface="+mn-ea"/>
              </a:rPr>
              <a:t>다항 회귀와 </a:t>
            </a:r>
            <a:r>
              <a:rPr lang="ko-KR" altLang="en-US" dirty="0" err="1">
                <a:latin typeface="+mn-ea"/>
                <a:ea typeface="+mn-ea"/>
              </a:rPr>
              <a:t>과적합</a:t>
            </a:r>
            <a:r>
              <a:rPr lang="en-US" altLang="ko-KR" dirty="0">
                <a:latin typeface="+mn-ea"/>
                <a:ea typeface="+mn-ea"/>
              </a:rPr>
              <a:t>/</a:t>
            </a:r>
            <a:r>
              <a:rPr lang="ko-KR" altLang="en-US" dirty="0">
                <a:latin typeface="+mn-ea"/>
                <a:ea typeface="+mn-ea"/>
              </a:rPr>
              <a:t>과소적합 이해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06. </a:t>
            </a:r>
            <a:r>
              <a:rPr lang="ko-KR" altLang="en-US" dirty="0">
                <a:latin typeface="+mn-ea"/>
                <a:ea typeface="+mn-ea"/>
              </a:rPr>
              <a:t>규제 선형 모델 </a:t>
            </a:r>
            <a:r>
              <a:rPr lang="en-US" altLang="ko-KR" dirty="0">
                <a:latin typeface="+mn-ea"/>
                <a:ea typeface="+mn-ea"/>
              </a:rPr>
              <a:t>– </a:t>
            </a:r>
            <a:r>
              <a:rPr lang="ko-KR" altLang="en-US" dirty="0" err="1">
                <a:latin typeface="+mn-ea"/>
                <a:ea typeface="+mn-ea"/>
              </a:rPr>
              <a:t>릿지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 err="1">
                <a:latin typeface="+mn-ea"/>
                <a:ea typeface="+mn-ea"/>
              </a:rPr>
              <a:t>라쏘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 err="1">
                <a:latin typeface="+mn-ea"/>
                <a:ea typeface="+mn-ea"/>
              </a:rPr>
              <a:t>엘라스틱넷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07. </a:t>
            </a:r>
            <a:r>
              <a:rPr lang="ko-KR" altLang="en-US" dirty="0">
                <a:latin typeface="+mn-ea"/>
                <a:ea typeface="+mn-ea"/>
              </a:rPr>
              <a:t>로지스틱 회귀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08. </a:t>
            </a:r>
            <a:r>
              <a:rPr lang="ko-KR" altLang="en-US" dirty="0">
                <a:latin typeface="+mn-ea"/>
                <a:ea typeface="+mn-ea"/>
              </a:rPr>
              <a:t>회귀 트리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09. </a:t>
            </a:r>
            <a:r>
              <a:rPr lang="ko-KR" altLang="en-US" dirty="0">
                <a:latin typeface="+mn-ea"/>
                <a:ea typeface="+mn-ea"/>
              </a:rPr>
              <a:t>회귀 실습 </a:t>
            </a:r>
            <a:r>
              <a:rPr lang="en-US" altLang="ko-KR" dirty="0">
                <a:latin typeface="+mn-ea"/>
                <a:ea typeface="+mn-ea"/>
              </a:rPr>
              <a:t>– </a:t>
            </a:r>
            <a:r>
              <a:rPr lang="ko-KR" altLang="en-US" dirty="0">
                <a:latin typeface="+mn-ea"/>
                <a:ea typeface="+mn-ea"/>
              </a:rPr>
              <a:t>자전거 대여 수요 예측</a:t>
            </a: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n-ea"/>
                <a:ea typeface="+mn-ea"/>
              </a:rPr>
              <a:t>10. </a:t>
            </a:r>
            <a:r>
              <a:rPr lang="ko-KR" altLang="en-US" dirty="0">
                <a:latin typeface="+mn-ea"/>
                <a:ea typeface="+mn-ea"/>
              </a:rPr>
              <a:t>회귀 실습 </a:t>
            </a:r>
            <a:r>
              <a:rPr lang="en-US" altLang="ko-KR" dirty="0">
                <a:latin typeface="+mn-ea"/>
                <a:ea typeface="+mn-ea"/>
              </a:rPr>
              <a:t>– </a:t>
            </a:r>
            <a:r>
              <a:rPr lang="ko-KR" altLang="en-US" dirty="0" err="1">
                <a:latin typeface="+mn-ea"/>
                <a:ea typeface="+mn-ea"/>
              </a:rPr>
              <a:t>캐글</a:t>
            </a:r>
            <a:r>
              <a:rPr lang="ko-KR" altLang="en-US" dirty="0">
                <a:latin typeface="+mn-ea"/>
                <a:ea typeface="+mn-ea"/>
              </a:rPr>
              <a:t> 주택 가격</a:t>
            </a:r>
            <a:r>
              <a:rPr lang="en-US" altLang="ko-KR" dirty="0">
                <a:latin typeface="+mn-ea"/>
                <a:ea typeface="+mn-ea"/>
              </a:rPr>
              <a:t>: </a:t>
            </a:r>
            <a:r>
              <a:rPr lang="ko-KR" altLang="en-US" dirty="0">
                <a:latin typeface="+mn-ea"/>
                <a:ea typeface="+mn-ea"/>
              </a:rPr>
              <a:t>고급 회귀 기법</a:t>
            </a:r>
          </a:p>
        </p:txBody>
      </p:sp>
      <p:pic>
        <p:nvPicPr>
          <p:cNvPr id="5122" name="Picture 2" descr="Br) ML - 선형 회귀분석 - Data Doctor">
            <a:extLst>
              <a:ext uri="{FF2B5EF4-FFF2-40B4-BE49-F238E27FC236}">
                <a16:creationId xmlns:a16="http://schemas.microsoft.com/office/drawing/2014/main" id="{3390E8FB-548F-C796-19FC-E7BF15F0DC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29" t="5359" r="25922" b="4706"/>
          <a:stretch/>
        </p:blipFill>
        <p:spPr bwMode="auto">
          <a:xfrm>
            <a:off x="6006829" y="2654137"/>
            <a:ext cx="3014244" cy="248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자전거 대여 수요 예측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8C6F2E-BA40-7C3F-355B-9EE4D05E0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840020"/>
            <a:ext cx="2255127" cy="11564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B64EC3C-2944-1651-4481-C842A49C8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7621" y="2230275"/>
            <a:ext cx="4864861" cy="26063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D70E9AC-643D-C729-3C22-A39F6EF45C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2494" y="1580224"/>
            <a:ext cx="2931506" cy="344003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DECC438-21CA-349F-0ED4-2135B1C097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0051" y="1652874"/>
            <a:ext cx="2482990" cy="30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45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자전거 대여 수요 예측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74DFC5-B881-74F3-9995-3DE117633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55549"/>
            <a:ext cx="5403059" cy="28417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15BDE46-1AF9-1A8E-7374-FE6532732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2089" y="2862725"/>
            <a:ext cx="6501911" cy="228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56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자전거 대여 수요 예측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55F20C-AE12-A69F-A02A-B2493983D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690" y="980558"/>
            <a:ext cx="3462336" cy="22616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2BFDA27-8720-875D-F184-5DE4879CF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3236" y="987539"/>
            <a:ext cx="3336686" cy="22477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FCDD3E-51E7-7656-2DB1-9C2769746A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3958" y="2316160"/>
            <a:ext cx="6418555" cy="26920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1F82DDB-68B5-A258-80C5-F9064A0D0A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8384" y="1184502"/>
            <a:ext cx="5380582" cy="319905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6741316-35AD-F305-A1B6-859B010D44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8363" y="2361410"/>
            <a:ext cx="3705742" cy="144800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D9BF751-6DA2-37AF-FF89-8B8C688126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1690" y="1369662"/>
            <a:ext cx="6961844" cy="343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3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7553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주택 가격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고급 회귀 기법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F7F5C7-4ABD-F210-E0B6-3EB8F4103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687" y="845454"/>
            <a:ext cx="3562763" cy="9927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9EC3990-67C4-C523-A205-9228B2713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74" y="1968494"/>
            <a:ext cx="5903650" cy="26736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5F5D239-23D2-ADE8-A35F-B2D182B65D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0485" y="1492797"/>
            <a:ext cx="3655723" cy="267149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B88E18E-380B-91BC-355B-8A0F4497DB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7163" y="1551999"/>
            <a:ext cx="3700125" cy="261228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6458F12-1BD3-1587-E942-5C8EF1ABE4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8974" y="1707521"/>
            <a:ext cx="7116168" cy="24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0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7553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주택 가격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고급 회귀 기법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AB5E76-08A8-53D9-6BEA-AB918788D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5496" y="2125909"/>
            <a:ext cx="6862366" cy="289394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737814-66A3-3281-B9A7-7180737BD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9480" y="952171"/>
            <a:ext cx="5734850" cy="119079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1045030-63FB-A756-52B2-B0F77604B9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1348" y="2249679"/>
            <a:ext cx="6011114" cy="173379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55BD36-EC57-DB55-3081-68ECFC0990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2099" y="1055550"/>
            <a:ext cx="7851901" cy="387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9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7553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09.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실습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캐글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주택 가격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: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고급 회귀 기법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F932A0-98E8-C265-D6FD-91F7306C0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212" y="958787"/>
            <a:ext cx="7761788" cy="39248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E93FF6-5165-13F3-5908-EB19BC37E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972" y="1180730"/>
            <a:ext cx="7973027" cy="32609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6D73963-F42C-B083-7017-6A166DD4E7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6603" y="1842522"/>
            <a:ext cx="3848637" cy="8192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ACEB34D-C602-18B1-316E-16659AED97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0970" y="3146873"/>
            <a:ext cx="4182059" cy="80973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44D09E7-B3C3-1AC7-AB82-436D4BE760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4411" y="770454"/>
            <a:ext cx="6767489" cy="437304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F47D902-CE5A-2AEE-CCAF-895F7F827B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6488" y="3497690"/>
            <a:ext cx="5010849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4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40702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01.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회귀 소개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7E69A92-97B5-863D-05C9-B21D712443A0}"/>
              </a:ext>
            </a:extLst>
          </p:cNvPr>
          <p:cNvGrpSpPr/>
          <p:nvPr/>
        </p:nvGrpSpPr>
        <p:grpSpPr>
          <a:xfrm>
            <a:off x="1617138" y="950144"/>
            <a:ext cx="7109639" cy="1371605"/>
            <a:chOff x="1617138" y="1102550"/>
            <a:chExt cx="7109639" cy="137160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F8D4551-5BAB-E33F-23A6-3F5CE31AA636}"/>
                </a:ext>
              </a:extLst>
            </p:cNvPr>
            <p:cNvSpPr/>
            <p:nvPr/>
          </p:nvSpPr>
          <p:spPr>
            <a:xfrm>
              <a:off x="2297741" y="1102550"/>
              <a:ext cx="580158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cap="none" spc="0" dirty="0">
                  <a:ln w="12700">
                    <a:solidFill>
                      <a:schemeClr val="accent5"/>
                    </a:solidFill>
                    <a:prstDash val="solid"/>
                  </a:ln>
                  <a:pattFill prst="ltDnDiag">
                    <a:fgClr>
                      <a:schemeClr val="accent5">
                        <a:lumMod val="60000"/>
                        <a:lumOff val="40000"/>
                      </a:schemeClr>
                    </a:fgClr>
                    <a:bgClr>
                      <a:schemeClr val="bg1"/>
                    </a:bgClr>
                  </a:pattFill>
                  <a:effectLst/>
                </a:rPr>
                <a:t>회귀</a:t>
              </a:r>
              <a:r>
                <a:rPr lang="en-US" altLang="ko-KR" sz="5400" b="1" cap="none" spc="0" dirty="0">
                  <a:ln w="12700">
                    <a:solidFill>
                      <a:schemeClr val="accent5"/>
                    </a:solidFill>
                    <a:prstDash val="solid"/>
                  </a:ln>
                  <a:pattFill prst="ltDnDiag">
                    <a:fgClr>
                      <a:schemeClr val="accent5">
                        <a:lumMod val="60000"/>
                        <a:lumOff val="40000"/>
                      </a:schemeClr>
                    </a:fgClr>
                    <a:bgClr>
                      <a:schemeClr val="bg1"/>
                    </a:bgClr>
                  </a:pattFill>
                  <a:effectLst/>
                </a:rPr>
                <a:t>(Regression)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1784A97-1060-F838-4694-AD24BE86D3F6}"/>
                </a:ext>
              </a:extLst>
            </p:cNvPr>
            <p:cNvSpPr txBox="1"/>
            <p:nvPr/>
          </p:nvSpPr>
          <p:spPr>
            <a:xfrm>
              <a:off x="1617138" y="2135601"/>
              <a:ext cx="7109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여러 개의 </a:t>
              </a:r>
              <a:r>
                <a:rPr lang="ko-KR" altLang="en-US" sz="16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독립변수</a:t>
              </a:r>
              <a:r>
                <a:rPr lang="ko-KR" altLang="en-US" sz="16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와 한 개의 </a:t>
              </a:r>
              <a:r>
                <a:rPr lang="ko-KR" altLang="en-US" sz="16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종속변수</a:t>
              </a:r>
              <a:r>
                <a:rPr lang="ko-KR" altLang="en-US" sz="16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간의 상관관계를 모델링하는 기법을 통칭</a:t>
              </a:r>
              <a:endParaRPr lang="en-US" altLang="ko-KR" sz="16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pic>
        <p:nvPicPr>
          <p:cNvPr id="1026" name="Picture 2" descr="What Is Regression Analysis? Types, Importance, and Benefits">
            <a:extLst>
              <a:ext uri="{FF2B5EF4-FFF2-40B4-BE49-F238E27FC236}">
                <a16:creationId xmlns:a16="http://schemas.microsoft.com/office/drawing/2014/main" id="{CB7C6B1F-55E3-E2C3-63A2-0913038D4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500" y="3379076"/>
            <a:ext cx="28098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807A6CBA-239D-C95C-063E-D9D2B7A2FE52}"/>
              </a:ext>
            </a:extLst>
          </p:cNvPr>
          <p:cNvGrpSpPr/>
          <p:nvPr/>
        </p:nvGrpSpPr>
        <p:grpSpPr>
          <a:xfrm>
            <a:off x="1490133" y="2615699"/>
            <a:ext cx="7349067" cy="715990"/>
            <a:chOff x="1490133" y="2615699"/>
            <a:chExt cx="7349067" cy="71599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FADF36A-E9FA-11B1-512D-7874469A2A22}"/>
                </a:ext>
              </a:extLst>
            </p:cNvPr>
            <p:cNvSpPr txBox="1"/>
            <p:nvPr/>
          </p:nvSpPr>
          <p:spPr>
            <a:xfrm>
              <a:off x="3061503" y="2615699"/>
              <a:ext cx="38438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Y = W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*X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+ W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*X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+ W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*X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+ … + </a:t>
              </a:r>
              <a:r>
                <a:rPr lang="en-US" altLang="ko-KR" sz="1400" b="1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W</a:t>
              </a:r>
              <a:r>
                <a:rPr lang="en-US" altLang="ko-KR" sz="1400" b="1" baseline="-25000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*</a:t>
              </a:r>
              <a:r>
                <a:rPr lang="en-US" altLang="ko-KR" sz="1400" b="1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X</a:t>
              </a:r>
              <a:r>
                <a:rPr lang="en-US" altLang="ko-KR" sz="1400" b="1" baseline="-25000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endParaRPr lang="ko-KR" altLang="en-US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28CFDBF-09D2-3D75-5B27-DDC3918259E9}"/>
                </a:ext>
              </a:extLst>
            </p:cNvPr>
            <p:cNvSpPr txBox="1"/>
            <p:nvPr/>
          </p:nvSpPr>
          <p:spPr>
            <a:xfrm>
              <a:off x="1490133" y="3023912"/>
              <a:ext cx="73490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W</a:t>
              </a:r>
              <a:r>
                <a:rPr lang="en-US" altLang="ko-KR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 W</a:t>
              </a:r>
              <a:r>
                <a:rPr lang="en-US" altLang="ko-KR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  <a:r>
                <a:rPr lang="ko-KR" altLang="en-US" sz="1400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 W</a:t>
              </a:r>
              <a:r>
                <a:rPr lang="en-US" altLang="ko-KR" b="1" baseline="-25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 … , </a:t>
              </a:r>
              <a:r>
                <a:rPr lang="en-US" altLang="ko-KR" sz="1400" b="1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W</a:t>
              </a:r>
              <a:r>
                <a:rPr lang="en-US" altLang="ko-KR" b="1" baseline="-25000" dirty="0" err="1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</a:t>
              </a:r>
              <a:r>
                <a:rPr lang="en-US" altLang="ko-KR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: </a:t>
              </a:r>
              <a:r>
                <a:rPr lang="ko-KR" altLang="en-US" sz="14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독립변수의 값에 </a:t>
              </a:r>
              <a:r>
                <a:rPr lang="ko-KR" altLang="en-US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영향을 미치는 </a:t>
              </a:r>
              <a:r>
                <a:rPr lang="ko-KR" altLang="en-US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회귀 계수 </a:t>
              </a:r>
              <a:r>
                <a:rPr lang="en-US" altLang="ko-KR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(Regression Coefficients)</a:t>
              </a:r>
              <a:r>
                <a:rPr lang="ko-KR" altLang="en-US" dirty="0"/>
                <a:t>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69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단순선형회귀, 다중선형회귀">
            <a:extLst>
              <a:ext uri="{FF2B5EF4-FFF2-40B4-BE49-F238E27FC236}">
                <a16:creationId xmlns:a16="http://schemas.microsoft.com/office/drawing/2014/main" id="{8F06C3A2-D400-C171-9D6C-578B72E7CB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6" t="17318" r="6897" b="23014"/>
          <a:stretch/>
        </p:blipFill>
        <p:spPr bwMode="auto">
          <a:xfrm>
            <a:off x="1676399" y="965195"/>
            <a:ext cx="7040150" cy="2785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64AD93-BCEA-82F9-F678-4E4354004297}"/>
              </a:ext>
            </a:extLst>
          </p:cNvPr>
          <p:cNvSpPr txBox="1"/>
          <p:nvPr/>
        </p:nvSpPr>
        <p:spPr>
          <a:xfrm>
            <a:off x="1481117" y="173920"/>
            <a:ext cx="774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회귀 유형 구분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D70DC9-9DD5-BCD1-7B43-255830B6EA7E}"/>
              </a:ext>
            </a:extLst>
          </p:cNvPr>
          <p:cNvSpPr txBox="1"/>
          <p:nvPr/>
        </p:nvSpPr>
        <p:spPr>
          <a:xfrm>
            <a:off x="1676399" y="4141894"/>
            <a:ext cx="7595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독립변수 개수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단일 회귀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(1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),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다중 회귀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 개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회귀 계수의 결합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선형 회귀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비선형 회귀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37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단순 선형 회귀를 통한 회귀 이해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3437498-378D-FF07-F6BD-46E66041794B}"/>
              </a:ext>
            </a:extLst>
          </p:cNvPr>
          <p:cNvGrpSpPr/>
          <p:nvPr/>
        </p:nvGrpSpPr>
        <p:grpSpPr>
          <a:xfrm>
            <a:off x="2425315" y="903149"/>
            <a:ext cx="5190845" cy="1192281"/>
            <a:chOff x="2425315" y="1055550"/>
            <a:chExt cx="5190845" cy="1192281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B335434-73BC-2EEF-E394-82CF21701B7D}"/>
                </a:ext>
              </a:extLst>
            </p:cNvPr>
            <p:cNvSpPr/>
            <p:nvPr/>
          </p:nvSpPr>
          <p:spPr>
            <a:xfrm>
              <a:off x="3078539" y="1055550"/>
              <a:ext cx="3884397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4400" b="1" dirty="0">
                  <a:ln w="12700">
                    <a:solidFill>
                      <a:schemeClr val="accent5"/>
                    </a:solidFill>
                    <a:prstDash val="solid"/>
                  </a:ln>
                  <a:pattFill prst="ltDnDiag">
                    <a:fgClr>
                      <a:schemeClr val="accent5">
                        <a:lumMod val="60000"/>
                        <a:lumOff val="40000"/>
                      </a:schemeClr>
                    </a:fgClr>
                    <a:bgClr>
                      <a:schemeClr val="bg1"/>
                    </a:bgClr>
                  </a:pattFill>
                </a:rPr>
                <a:t>단순 선형 </a:t>
              </a:r>
              <a:r>
                <a:rPr lang="ko-KR" altLang="en-US" sz="4400" b="1" cap="none" spc="0" dirty="0">
                  <a:ln w="12700">
                    <a:solidFill>
                      <a:schemeClr val="accent5"/>
                    </a:solidFill>
                    <a:prstDash val="solid"/>
                  </a:ln>
                  <a:pattFill prst="ltDnDiag">
                    <a:fgClr>
                      <a:schemeClr val="accent5">
                        <a:lumMod val="60000"/>
                        <a:lumOff val="40000"/>
                      </a:schemeClr>
                    </a:fgClr>
                    <a:bgClr>
                      <a:schemeClr val="bg1"/>
                    </a:bgClr>
                  </a:pattFill>
                  <a:effectLst/>
                </a:rPr>
                <a:t>회귀</a:t>
              </a:r>
              <a:endParaRPr lang="en-US" altLang="ko-KR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37ADBA5-5C9B-12A4-9217-33D2DFCBE040}"/>
                </a:ext>
              </a:extLst>
            </p:cNvPr>
            <p:cNvSpPr txBox="1"/>
            <p:nvPr/>
          </p:nvSpPr>
          <p:spPr>
            <a:xfrm>
              <a:off x="2425315" y="1847721"/>
              <a:ext cx="51908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독립변수</a:t>
              </a:r>
              <a:r>
                <a:rPr lang="ko-KR" altLang="en-US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도 하나</a:t>
              </a:r>
              <a:r>
                <a:rPr lang="en-US" altLang="ko-KR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</a:t>
              </a:r>
              <a:r>
                <a:rPr lang="ko-KR" altLang="en-US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20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종속변수</a:t>
              </a:r>
              <a:r>
                <a:rPr lang="ko-KR" altLang="en-US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도 하나인 </a:t>
              </a:r>
              <a:r>
                <a:rPr lang="ko-KR" altLang="en-US" sz="20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선형</a:t>
              </a:r>
              <a:r>
                <a:rPr lang="ko-KR" altLang="en-US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회귀</a:t>
              </a:r>
              <a:endPara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pic>
        <p:nvPicPr>
          <p:cNvPr id="3074" name="Picture 2" descr="머신러닝 기초] 지도학습 - 선형 회귀(Regression) 분석">
            <a:extLst>
              <a:ext uri="{FF2B5EF4-FFF2-40B4-BE49-F238E27FC236}">
                <a16:creationId xmlns:a16="http://schemas.microsoft.com/office/drawing/2014/main" id="{27122C8E-EDCD-FB33-528A-948A08F22A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" t="3601" r="2177" b="3154"/>
          <a:stretch/>
        </p:blipFill>
        <p:spPr bwMode="auto">
          <a:xfrm>
            <a:off x="2827870" y="2421468"/>
            <a:ext cx="4418965" cy="264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9118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회귀알고리즘2] 선형 회귀 : 이미지랩">
            <a:extLst>
              <a:ext uri="{FF2B5EF4-FFF2-40B4-BE49-F238E27FC236}">
                <a16:creationId xmlns:a16="http://schemas.microsoft.com/office/drawing/2014/main" id="{AF297C7C-AA98-65FE-26FD-1F4EBDDA97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7" r="4097"/>
          <a:stretch/>
        </p:blipFill>
        <p:spPr bwMode="auto">
          <a:xfrm>
            <a:off x="3632192" y="411692"/>
            <a:ext cx="3344333" cy="271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BEE5886-9868-7DCF-2339-FE8C16ADD453}"/>
              </a:ext>
            </a:extLst>
          </p:cNvPr>
          <p:cNvSpPr/>
          <p:nvPr/>
        </p:nvSpPr>
        <p:spPr>
          <a:xfrm>
            <a:off x="6474222" y="286109"/>
            <a:ext cx="180049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= </a:t>
            </a:r>
            <a:r>
              <a:rPr lang="ko-KR" altLang="en-US" sz="4400" b="1" dirty="0" err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잔차</a:t>
            </a:r>
            <a:endParaRPr lang="en-US" altLang="ko-KR" sz="4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E790A2-98B0-5403-CA16-8AD89A4FE91A}"/>
              </a:ext>
            </a:extLst>
          </p:cNvPr>
          <p:cNvSpPr txBox="1"/>
          <p:nvPr/>
        </p:nvSpPr>
        <p:spPr>
          <a:xfrm>
            <a:off x="1650268" y="3636860"/>
            <a:ext cx="6958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회귀모델을 만든다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=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전체 데이터의 </a:t>
            </a:r>
            <a:r>
              <a:rPr lang="ko-KR" altLang="en-US" sz="2000" b="1" dirty="0" err="1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잔차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오류 값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 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합이 최소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 되는 모델을 만든다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93A731-7C1E-A618-EB09-E6ED231D4A35}"/>
                  </a:ext>
                </a:extLst>
              </p:cNvPr>
              <p:cNvSpPr txBox="1"/>
              <p:nvPr/>
            </p:nvSpPr>
            <p:spPr>
              <a:xfrm>
                <a:off x="1464607" y="1352909"/>
                <a:ext cx="2586414" cy="442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ko-KR" alt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sz="2800" b="0" i="1" baseline="-2500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ko-KR" sz="2800" b="0" i="1" baseline="-2500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ko-KR" altLang="en-US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93A731-7C1E-A618-EB09-E6ED231D4A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4607" y="1352909"/>
                <a:ext cx="2586414" cy="442429"/>
              </a:xfrm>
              <a:prstGeom prst="rect">
                <a:avLst/>
              </a:prstGeom>
              <a:blipFill>
                <a:blip r:embed="rId5"/>
                <a:stretch>
                  <a:fillRect b="-137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FFD0A0-388C-8CF8-48D1-F14255DFC277}"/>
                  </a:ext>
                </a:extLst>
              </p:cNvPr>
              <p:cNvSpPr txBox="1"/>
              <p:nvPr/>
            </p:nvSpPr>
            <p:spPr>
              <a:xfrm>
                <a:off x="1681337" y="2158883"/>
                <a:ext cx="220925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2000" b="0" i="1" baseline="-25000" smtClean="0">
                        <a:latin typeface="Cambria Math" panose="02040503050406030204" pitchFamily="18" charset="0"/>
                      </a:rPr>
                      <m:t>0  ,  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2000" b="0" i="1" baseline="-25000" smtClean="0">
                        <a:latin typeface="Cambria Math" panose="02040503050406030204" pitchFamily="18" charset="0"/>
                      </a:rPr>
                      <m:t>1 </m:t>
                    </m:r>
                  </m:oMath>
                </a14:m>
                <a:r>
                  <a:rPr lang="en-US" altLang="ko-KR" sz="2000" b="1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:</a:t>
                </a:r>
                <a:r>
                  <a:rPr lang="ko-KR" altLang="en-US" sz="2000" b="1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 </a:t>
                </a:r>
                <a:r>
                  <a:rPr lang="ko-KR" altLang="en-US" sz="2000" b="1" dirty="0">
                    <a:solidFill>
                      <a:srgbClr val="00B0F0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회귀 계수</a:t>
                </a:r>
                <a:endParaRPr lang="en-US" altLang="ko-KR" sz="2000" b="1" dirty="0">
                  <a:solidFill>
                    <a:srgbClr val="00B0F0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pPr algn="ctr"/>
                <a:r>
                  <a:rPr lang="en-US" altLang="ko-KR" sz="2000" b="1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(intercept)</a:t>
                </a:r>
                <a:r>
                  <a:rPr lang="ko-KR" altLang="en-US" sz="2000" b="1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 </a:t>
                </a:r>
                <a:endParaRPr lang="en-US" altLang="ko-KR" sz="2000" b="1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FFD0A0-388C-8CF8-48D1-F14255DFC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1337" y="2158883"/>
                <a:ext cx="2209259" cy="707886"/>
              </a:xfrm>
              <a:prstGeom prst="rect">
                <a:avLst/>
              </a:prstGeom>
              <a:blipFill>
                <a:blip r:embed="rId6"/>
                <a:stretch>
                  <a:fillRect t="-4310" r="-2210" b="-146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0396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9A4FD99-1A41-86B0-CDA3-898855D7ECAA}"/>
                  </a:ext>
                </a:extLst>
              </p:cNvPr>
              <p:cNvSpPr txBox="1"/>
              <p:nvPr/>
            </p:nvSpPr>
            <p:spPr>
              <a:xfrm>
                <a:off x="1744141" y="1392653"/>
                <a:ext cx="6816638" cy="60837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</a:rPr>
                      <m:t>𝑅𝑆𝑆</m:t>
                    </m:r>
                  </m:oMath>
                </a14:m>
                <a:r>
                  <a:rPr lang="en-US" altLang="ko-KR" sz="2800" dirty="0"/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2800" b="0" i="1" baseline="-2500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2800" b="0" i="1" baseline="-2500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ko-KR" sz="2800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altLang="ko-KR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ko-KR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sz="2800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d>
                              <m:dPr>
                                <m:ctrlPr>
                                  <a:rPr lang="en-US" altLang="ko-K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en-US" altLang="ko-KR" sz="2800" b="0" i="1" baseline="-2500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ko-KR" sz="28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en-US" altLang="ko-KR" sz="2800" b="0" i="1" baseline="-2500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</m:e>
                            </m:d>
                          </m:e>
                        </m:d>
                        <m:r>
                          <a:rPr lang="en-US" altLang="ko-KR" sz="28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r>
                  <a:rPr lang="ko-KR" altLang="en-US" sz="1600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9A4FD99-1A41-86B0-CDA3-898855D7E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4141" y="1392653"/>
                <a:ext cx="6816638" cy="608372"/>
              </a:xfrm>
              <a:prstGeom prst="rect">
                <a:avLst/>
              </a:prstGeom>
              <a:blipFill>
                <a:blip r:embed="rId4"/>
                <a:stretch>
                  <a:fillRect t="-1887" b="-15094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Learning to minimize error—Gradient Descent Method">
            <a:extLst>
              <a:ext uri="{FF2B5EF4-FFF2-40B4-BE49-F238E27FC236}">
                <a16:creationId xmlns:a16="http://schemas.microsoft.com/office/drawing/2014/main" id="{D058D599-231C-BE70-E788-3A0722A45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087" y="3165644"/>
            <a:ext cx="4106086" cy="17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333AC1A-9B5E-A4FD-2996-5A0FDAA11003}"/>
              </a:ext>
            </a:extLst>
          </p:cNvPr>
          <p:cNvSpPr/>
          <p:nvPr/>
        </p:nvSpPr>
        <p:spPr>
          <a:xfrm>
            <a:off x="2927350" y="2113320"/>
            <a:ext cx="422743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비용</a:t>
            </a:r>
            <a:r>
              <a:rPr lang="en-US" altLang="ko-KR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(Cost)</a:t>
            </a:r>
            <a:r>
              <a:rPr lang="ko-KR" altLang="en-US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 함수</a:t>
            </a:r>
            <a:endParaRPr lang="en-US" altLang="ko-KR" sz="4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53E87E-9690-D309-55F0-1BA819A88879}"/>
              </a:ext>
            </a:extLst>
          </p:cNvPr>
          <p:cNvSpPr txBox="1"/>
          <p:nvPr/>
        </p:nvSpPr>
        <p:spPr>
          <a:xfrm>
            <a:off x="1509700" y="301533"/>
            <a:ext cx="738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Mean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Absolute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Error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오류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합을 계산할 때 절댓값을 취해서 더함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Residual Sum of Square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오류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값의 제곱을 구해서 더하는 방식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3237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03. 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비용 최소화하기 </a:t>
            </a:r>
            <a:r>
              <a:rPr lang="en-US" altLang="ko-KR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– </a:t>
            </a:r>
            <a:r>
              <a:rPr lang="ko-KR" altLang="en-US" sz="2000" b="1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경사하강법</a:t>
            </a:r>
            <a:r>
              <a:rPr lang="ko-KR" altLang="en-US" sz="2000" b="1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소개</a:t>
            </a:r>
            <a:endParaRPr sz="2000" b="1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9220" name="Picture 4" descr="선형회귀 MSE 오차함수 미분 및 코드 구현">
            <a:extLst>
              <a:ext uri="{FF2B5EF4-FFF2-40B4-BE49-F238E27FC236}">
                <a16:creationId xmlns:a16="http://schemas.microsoft.com/office/drawing/2014/main" id="{736F981E-31B6-ADAC-090F-8E865716FE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9" t="12017" r="9602" b="10617"/>
          <a:stretch/>
        </p:blipFill>
        <p:spPr bwMode="auto">
          <a:xfrm>
            <a:off x="1701800" y="1921939"/>
            <a:ext cx="5161377" cy="3084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10C6571-4C3A-E6A7-5E33-204E7EED629E}"/>
              </a:ext>
            </a:extLst>
          </p:cNvPr>
          <p:cNvSpPr/>
          <p:nvPr/>
        </p:nvSpPr>
        <p:spPr>
          <a:xfrm>
            <a:off x="5718488" y="3277479"/>
            <a:ext cx="316304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경사 </a:t>
            </a:r>
            <a:r>
              <a:rPr lang="ko-KR" altLang="en-US" sz="4400" b="1" cap="none" spc="0" dirty="0" err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하강법</a:t>
            </a:r>
            <a:endParaRPr lang="en-US" altLang="ko-KR" sz="4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D27019-362A-6275-6CDB-F6271235B588}"/>
              </a:ext>
            </a:extLst>
          </p:cNvPr>
          <p:cNvSpPr txBox="1"/>
          <p:nvPr/>
        </p:nvSpPr>
        <p:spPr>
          <a:xfrm>
            <a:off x="1353975" y="1086545"/>
            <a:ext cx="7747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점진적으로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반복적인 계산을 통해 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파라미터 값을 </a:t>
            </a:r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업데이트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하면서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000" b="1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오류 값이 최소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 되는 </a:t>
            </a:r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파라미터는 구하는 방식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32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14" name="Picture 2" descr="경사하강법 질문드립니다 - 인프런 | 질문 &amp; 답변">
            <a:extLst>
              <a:ext uri="{FF2B5EF4-FFF2-40B4-BE49-F238E27FC236}">
                <a16:creationId xmlns:a16="http://schemas.microsoft.com/office/drawing/2014/main" id="{03ED1850-482E-AE40-0FD7-572F55D9D2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" t="3702" b="6838"/>
          <a:stretch/>
        </p:blipFill>
        <p:spPr bwMode="auto">
          <a:xfrm>
            <a:off x="1739890" y="2091271"/>
            <a:ext cx="6989243" cy="289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경사 하강법">
            <a:extLst>
              <a:ext uri="{FF2B5EF4-FFF2-40B4-BE49-F238E27FC236}">
                <a16:creationId xmlns:a16="http://schemas.microsoft.com/office/drawing/2014/main" id="{8F63B26A-93F7-F341-30F5-0C7D5CD34F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/>
          <a:stretch/>
        </p:blipFill>
        <p:spPr bwMode="auto">
          <a:xfrm>
            <a:off x="2080677" y="591948"/>
            <a:ext cx="6663267" cy="143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EBF91A2-523A-F2AE-9AFD-199890CD1FF3}"/>
                  </a:ext>
                </a:extLst>
              </p:cNvPr>
              <p:cNvSpPr txBox="1"/>
              <p:nvPr/>
            </p:nvSpPr>
            <p:spPr>
              <a:xfrm>
                <a:off x="1532475" y="208144"/>
                <a:ext cx="4969926" cy="521553"/>
              </a:xfrm>
              <a:prstGeom prst="rect">
                <a:avLst/>
              </a:prstGeom>
              <a:noFill/>
              <a:ln w="38100"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altLang="ko-KR" sz="2400" dirty="0"/>
                  <a:t>(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altLang="ko-KR" sz="2400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sz="2400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d>
                              <m:d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en-US" altLang="ko-KR" sz="2400" b="0" i="1" baseline="-2500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en-US" altLang="ko-KR" sz="2400" b="0" i="1" baseline="-2500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</m:e>
                            </m:d>
                          </m:e>
                        </m:d>
                        <m:r>
                          <a:rPr lang="en-US" altLang="ko-KR" sz="24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r>
                  <a:rPr lang="ko-KR" altLang="en-US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EBF91A2-523A-F2AE-9AFD-199890CD1F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2475" y="208144"/>
                <a:ext cx="4969926" cy="521553"/>
              </a:xfrm>
              <a:prstGeom prst="rect">
                <a:avLst/>
              </a:prstGeom>
              <a:blipFill>
                <a:blip r:embed="rId6"/>
                <a:stretch>
                  <a:fillRect b="-15217"/>
                </a:stretch>
              </a:blipFill>
              <a:ln w="38100"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012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</TotalTime>
  <Words>2322</Words>
  <Application>Microsoft Office PowerPoint</Application>
  <PresentationFormat>화면 슬라이드 쇼(16:9)</PresentationFormat>
  <Paragraphs>186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2" baseType="lpstr">
      <vt:lpstr>휴먼둥근헤드라인</vt:lpstr>
      <vt:lpstr>나눔고딕 ExtraBold</vt:lpstr>
      <vt:lpstr>Arial</vt:lpstr>
      <vt:lpstr>Cambria Math</vt:lpstr>
      <vt:lpstr>맑은 고딕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양 예린</cp:lastModifiedBy>
  <cp:revision>140</cp:revision>
  <dcterms:modified xsi:type="dcterms:W3CDTF">2023-05-09T09:12:57Z</dcterms:modified>
</cp:coreProperties>
</file>